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2"/>
  </p:notesMasterIdLst>
  <p:handoutMasterIdLst>
    <p:handoutMasterId r:id="rId33"/>
  </p:handoutMasterIdLst>
  <p:sldIdLst>
    <p:sldId id="259" r:id="rId5"/>
    <p:sldId id="257" r:id="rId6"/>
    <p:sldId id="277" r:id="rId7"/>
    <p:sldId id="278" r:id="rId8"/>
    <p:sldId id="281" r:id="rId9"/>
    <p:sldId id="279" r:id="rId10"/>
    <p:sldId id="280" r:id="rId11"/>
    <p:sldId id="284" r:id="rId12"/>
    <p:sldId id="289" r:id="rId13"/>
    <p:sldId id="263" r:id="rId14"/>
    <p:sldId id="262" r:id="rId15"/>
    <p:sldId id="285" r:id="rId16"/>
    <p:sldId id="258" r:id="rId17"/>
    <p:sldId id="260" r:id="rId18"/>
    <p:sldId id="265" r:id="rId19"/>
    <p:sldId id="268" r:id="rId20"/>
    <p:sldId id="267" r:id="rId21"/>
    <p:sldId id="269" r:id="rId22"/>
    <p:sldId id="261" r:id="rId23"/>
    <p:sldId id="270" r:id="rId24"/>
    <p:sldId id="271" r:id="rId25"/>
    <p:sldId id="287" r:id="rId26"/>
    <p:sldId id="282" r:id="rId27"/>
    <p:sldId id="266" r:id="rId28"/>
    <p:sldId id="274" r:id="rId29"/>
    <p:sldId id="275" r:id="rId30"/>
    <p:sldId id="276" r:id="rId31"/>
  </p:sldIdLst>
  <p:sldSz cx="12192000" cy="6858000"/>
  <p:notesSz cx="7000875" cy="9229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AEDF23-0B86-4417-B124-3FE4FAA3BCFE}">
          <p14:sldIdLst>
            <p14:sldId id="259"/>
            <p14:sldId id="257"/>
            <p14:sldId id="277"/>
            <p14:sldId id="278"/>
            <p14:sldId id="281"/>
            <p14:sldId id="279"/>
            <p14:sldId id="280"/>
            <p14:sldId id="284"/>
            <p14:sldId id="289"/>
            <p14:sldId id="263"/>
            <p14:sldId id="262"/>
            <p14:sldId id="285"/>
            <p14:sldId id="258"/>
            <p14:sldId id="260"/>
            <p14:sldId id="265"/>
            <p14:sldId id="268"/>
            <p14:sldId id="267"/>
            <p14:sldId id="269"/>
            <p14:sldId id="261"/>
            <p14:sldId id="270"/>
            <p14:sldId id="271"/>
            <p14:sldId id="287"/>
            <p14:sldId id="282"/>
            <p14:sldId id="266"/>
            <p14:sldId id="274"/>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7" autoAdjust="0"/>
    <p:restoredTop sz="94660" autoAdjust="0"/>
  </p:normalViewPr>
  <p:slideViewPr>
    <p:cSldViewPr snapToGrid="0">
      <p:cViewPr varScale="1">
        <p:scale>
          <a:sx n="114" d="100"/>
          <a:sy n="114" d="100"/>
        </p:scale>
        <p:origin x="234" y="102"/>
      </p:cViewPr>
      <p:guideLst/>
    </p:cSldViewPr>
  </p:slideViewPr>
  <p:outlineViewPr>
    <p:cViewPr>
      <p:scale>
        <a:sx n="33" d="100"/>
        <a:sy n="33" d="100"/>
      </p:scale>
      <p:origin x="0" y="-726"/>
    </p:cViewPr>
  </p:outlineViewPr>
  <p:notesTextViewPr>
    <p:cViewPr>
      <p:scale>
        <a:sx n="1" d="1"/>
        <a:sy n="1" d="1"/>
      </p:scale>
      <p:origin x="0" y="0"/>
    </p:cViewPr>
  </p:notesTextViewPr>
  <p:sorterViewPr>
    <p:cViewPr>
      <p:scale>
        <a:sx n="100" d="100"/>
        <a:sy n="100" d="100"/>
      </p:scale>
      <p:origin x="0" y="-1728"/>
    </p:cViewPr>
  </p:sorterViewPr>
  <p:notesViewPr>
    <p:cSldViewPr snapToGrid="0">
      <p:cViewPr varScale="1">
        <p:scale>
          <a:sx n="69" d="100"/>
          <a:sy n="69" d="100"/>
        </p:scale>
        <p:origin x="22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3713" cy="463088"/>
          </a:xfrm>
          <a:prstGeom prst="rect">
            <a:avLst/>
          </a:prstGeom>
        </p:spPr>
        <p:txBody>
          <a:bodyPr vert="horz" lIns="92264" tIns="46132" rIns="92264" bIns="46132" rtlCol="0"/>
          <a:lstStyle>
            <a:lvl1pPr algn="l">
              <a:defRPr sz="1200"/>
            </a:lvl1pPr>
          </a:lstStyle>
          <a:p>
            <a:endParaRPr lang="en-US" dirty="0"/>
          </a:p>
        </p:txBody>
      </p:sp>
      <p:sp>
        <p:nvSpPr>
          <p:cNvPr id="3" name="Date Placeholder 2"/>
          <p:cNvSpPr>
            <a:spLocks noGrp="1"/>
          </p:cNvSpPr>
          <p:nvPr>
            <p:ph type="dt" sz="quarter" idx="1"/>
          </p:nvPr>
        </p:nvSpPr>
        <p:spPr>
          <a:xfrm>
            <a:off x="3965542" y="1"/>
            <a:ext cx="3033713" cy="463088"/>
          </a:xfrm>
          <a:prstGeom prst="rect">
            <a:avLst/>
          </a:prstGeom>
        </p:spPr>
        <p:txBody>
          <a:bodyPr vert="horz" lIns="92264" tIns="46132" rIns="92264" bIns="46132" rtlCol="0"/>
          <a:lstStyle>
            <a:lvl1pPr algn="r">
              <a:defRPr sz="1200"/>
            </a:lvl1pPr>
          </a:lstStyle>
          <a:p>
            <a:fld id="{602D9059-B4D6-4A9B-9D09-7A2B655EAA55}" type="datetimeFigureOut">
              <a:rPr lang="en-US" smtClean="0"/>
              <a:t>8/3/2015</a:t>
            </a:fld>
            <a:endParaRPr lang="en-US" dirty="0"/>
          </a:p>
        </p:txBody>
      </p:sp>
      <p:sp>
        <p:nvSpPr>
          <p:cNvPr id="4" name="Footer Placeholder 3"/>
          <p:cNvSpPr>
            <a:spLocks noGrp="1"/>
          </p:cNvSpPr>
          <p:nvPr>
            <p:ph type="ftr" sz="quarter" idx="2"/>
          </p:nvPr>
        </p:nvSpPr>
        <p:spPr>
          <a:xfrm>
            <a:off x="0" y="8766638"/>
            <a:ext cx="3033713" cy="463087"/>
          </a:xfrm>
          <a:prstGeom prst="rect">
            <a:avLst/>
          </a:prstGeom>
        </p:spPr>
        <p:txBody>
          <a:bodyPr vert="horz" lIns="92264" tIns="46132" rIns="92264" bIns="461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5542" y="8766638"/>
            <a:ext cx="3033713" cy="463087"/>
          </a:xfrm>
          <a:prstGeom prst="rect">
            <a:avLst/>
          </a:prstGeom>
        </p:spPr>
        <p:txBody>
          <a:bodyPr vert="horz" lIns="92264" tIns="46132" rIns="92264" bIns="46132" rtlCol="0" anchor="b"/>
          <a:lstStyle>
            <a:lvl1pPr algn="r">
              <a:defRPr sz="1200"/>
            </a:lvl1pPr>
          </a:lstStyle>
          <a:p>
            <a:fld id="{BC6637B5-2AE6-432C-B89D-0B6A1BB46207}" type="slidenum">
              <a:rPr lang="en-US" smtClean="0"/>
              <a:t>‹#›</a:t>
            </a:fld>
            <a:endParaRPr lang="en-US" dirty="0"/>
          </a:p>
        </p:txBody>
      </p:sp>
    </p:spTree>
    <p:extLst>
      <p:ext uri="{BB962C8B-B14F-4D97-AF65-F5344CB8AC3E}">
        <p14:creationId xmlns:p14="http://schemas.microsoft.com/office/powerpoint/2010/main" val="389027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3713"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5575" y="0"/>
            <a:ext cx="3033713" cy="461963"/>
          </a:xfrm>
          <a:prstGeom prst="rect">
            <a:avLst/>
          </a:prstGeom>
        </p:spPr>
        <p:txBody>
          <a:bodyPr vert="horz" lIns="91440" tIns="45720" rIns="91440" bIns="45720" rtlCol="0"/>
          <a:lstStyle>
            <a:lvl1pPr algn="r">
              <a:defRPr sz="1200"/>
            </a:lvl1pPr>
          </a:lstStyle>
          <a:p>
            <a:fld id="{B4FA67DF-260B-4350-AB0E-1DD93980DA0B}" type="datetimeFigureOut">
              <a:rPr lang="en-US" smtClean="0"/>
              <a:t>8/3/2015</a:t>
            </a:fld>
            <a:endParaRPr lang="en-US" dirty="0"/>
          </a:p>
        </p:txBody>
      </p:sp>
      <p:sp>
        <p:nvSpPr>
          <p:cNvPr id="4" name="Slide Image Placeholder 3"/>
          <p:cNvSpPr>
            <a:spLocks noGrp="1" noRot="1" noChangeAspect="1"/>
          </p:cNvSpPr>
          <p:nvPr>
            <p:ph type="sldImg" idx="2"/>
          </p:nvPr>
        </p:nvSpPr>
        <p:spPr>
          <a:xfrm>
            <a:off x="731838" y="1154113"/>
            <a:ext cx="5537200" cy="31146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088" y="4441825"/>
            <a:ext cx="5600700" cy="36337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7763"/>
            <a:ext cx="3033713"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5575" y="8767763"/>
            <a:ext cx="3033713" cy="461962"/>
          </a:xfrm>
          <a:prstGeom prst="rect">
            <a:avLst/>
          </a:prstGeom>
        </p:spPr>
        <p:txBody>
          <a:bodyPr vert="horz" lIns="91440" tIns="45720" rIns="91440" bIns="45720" rtlCol="0" anchor="b"/>
          <a:lstStyle>
            <a:lvl1pPr algn="r">
              <a:defRPr sz="1200"/>
            </a:lvl1pPr>
          </a:lstStyle>
          <a:p>
            <a:fld id="{969BB8E0-4A2A-41C8-88B7-C363802E1D91}" type="slidenum">
              <a:rPr lang="en-US" smtClean="0"/>
              <a:t>‹#›</a:t>
            </a:fld>
            <a:endParaRPr lang="en-US" dirty="0"/>
          </a:p>
        </p:txBody>
      </p:sp>
    </p:spTree>
    <p:extLst>
      <p:ext uri="{BB962C8B-B14F-4D97-AF65-F5344CB8AC3E}">
        <p14:creationId xmlns:p14="http://schemas.microsoft.com/office/powerpoint/2010/main" val="359035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B8E0-4A2A-41C8-88B7-C363802E1D91}" type="slidenum">
              <a:rPr lang="en-US" smtClean="0"/>
              <a:t>11</a:t>
            </a:fld>
            <a:endParaRPr lang="en-US" dirty="0"/>
          </a:p>
        </p:txBody>
      </p:sp>
    </p:spTree>
    <p:extLst>
      <p:ext uri="{BB962C8B-B14F-4D97-AF65-F5344CB8AC3E}">
        <p14:creationId xmlns:p14="http://schemas.microsoft.com/office/powerpoint/2010/main" val="2217476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8/3/2015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mailto:William@Wohlsifer.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annabinoids" TargetMode="External"/><Relationship Id="rId7" Type="http://schemas.openxmlformats.org/officeDocument/2006/relationships/image" Target="../media/image6.jpg"/><Relationship Id="rId2" Type="http://schemas.openxmlformats.org/officeDocument/2006/relationships/hyperlink" Target="http://en.wikipedia.org/wiki/Cannabis_(drug)" TargetMode="External"/><Relationship Id="rId1" Type="http://schemas.openxmlformats.org/officeDocument/2006/relationships/slideLayout" Target="../slideLayouts/slideLayout2.xml"/><Relationship Id="rId6" Type="http://schemas.openxmlformats.org/officeDocument/2006/relationships/hyperlink" Target="http://en.wikipedia.org/wiki/Vaporizer_(inhalation_device)" TargetMode="External"/><Relationship Id="rId5" Type="http://schemas.openxmlformats.org/officeDocument/2006/relationships/hyperlink" Target="http://en.wikipedia.org/wiki/Cannabidiol" TargetMode="External"/><Relationship Id="rId4" Type="http://schemas.openxmlformats.org/officeDocument/2006/relationships/hyperlink" Target="http://en.wikipedia.org/wiki/Tetrahydrocannabino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46" y="4960137"/>
            <a:ext cx="8021782" cy="1305581"/>
          </a:xfrm>
        </p:spPr>
        <p:txBody>
          <a:bodyPr>
            <a:noAutofit/>
          </a:bodyPr>
          <a:lstStyle/>
          <a:p>
            <a:r>
              <a:rPr lang="en-US" sz="5400" dirty="0" smtClean="0"/>
              <a:t>Mediating in Uncharted Waters:</a:t>
            </a:r>
            <a:br>
              <a:rPr lang="en-US" sz="5400" dirty="0" smtClean="0"/>
            </a:br>
            <a:r>
              <a:rPr lang="en-US" sz="5400" dirty="0" smtClean="0"/>
              <a:t>Medical Marijuana </a:t>
            </a:r>
            <a:endParaRPr lang="en-US" sz="5400" dirty="0"/>
          </a:p>
        </p:txBody>
      </p:sp>
      <p:pic>
        <p:nvPicPr>
          <p:cNvPr id="6" name="Picture 5"/>
          <p:cNvPicPr>
            <a:picLocks noChangeAspect="1"/>
          </p:cNvPicPr>
          <p:nvPr/>
        </p:nvPicPr>
        <p:blipFill>
          <a:blip r:embed="rId2"/>
          <a:stretch>
            <a:fillRect/>
          </a:stretch>
        </p:blipFill>
        <p:spPr>
          <a:xfrm>
            <a:off x="9670412" y="4826357"/>
            <a:ext cx="1499815" cy="1573139"/>
          </a:xfrm>
          <a:prstGeom prst="rect">
            <a:avLst/>
          </a:prstGeom>
        </p:spPr>
      </p:pic>
    </p:spTree>
    <p:extLst>
      <p:ext uri="{BB962C8B-B14F-4D97-AF65-F5344CB8AC3E}">
        <p14:creationId xmlns:p14="http://schemas.microsoft.com/office/powerpoint/2010/main" val="271388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03378"/>
            <a:ext cx="9720072" cy="1499616"/>
          </a:xfrm>
        </p:spPr>
        <p:txBody>
          <a:bodyPr/>
          <a:lstStyle/>
          <a:p>
            <a:r>
              <a:rPr lang="en-US" dirty="0" smtClean="0"/>
              <a:t>Florida: Introduction</a:t>
            </a:r>
            <a:endParaRPr lang="en-US" dirty="0"/>
          </a:p>
        </p:txBody>
      </p:sp>
      <p:sp>
        <p:nvSpPr>
          <p:cNvPr id="4" name="TextBox 3"/>
          <p:cNvSpPr txBox="1"/>
          <p:nvPr/>
        </p:nvSpPr>
        <p:spPr>
          <a:xfrm>
            <a:off x="465666" y="2088308"/>
            <a:ext cx="11260667" cy="3785652"/>
          </a:xfrm>
          <a:prstGeom prst="rect">
            <a:avLst/>
          </a:prstGeom>
          <a:noFill/>
        </p:spPr>
        <p:txBody>
          <a:bodyPr wrap="square" rtlCol="0">
            <a:spAutoFit/>
          </a:bodyPr>
          <a:lstStyle/>
          <a:p>
            <a:r>
              <a:rPr lang="en-US" sz="4000" b="1" dirty="0" smtClean="0"/>
              <a:t>The 2013, 2014 and 2015 Florida legislative sessions introduced numerous bills regarding:</a:t>
            </a:r>
          </a:p>
          <a:p>
            <a:pPr marL="571500" indent="-571500">
              <a:buClr>
                <a:schemeClr val="accent2"/>
              </a:buClr>
              <a:buFont typeface="Wingdings" panose="05000000000000000000" pitchFamily="2" charset="2"/>
              <a:buChar char="v"/>
            </a:pPr>
            <a:r>
              <a:rPr lang="en-US" sz="4000" b="1" dirty="0" smtClean="0"/>
              <a:t>Medical cannabis use</a:t>
            </a:r>
          </a:p>
          <a:p>
            <a:pPr marL="571500" indent="-571500">
              <a:buClr>
                <a:schemeClr val="accent2"/>
              </a:buClr>
              <a:buFont typeface="Wingdings" panose="05000000000000000000" pitchFamily="2" charset="2"/>
              <a:buChar char="v"/>
            </a:pPr>
            <a:r>
              <a:rPr lang="en-US" sz="4000" b="1" dirty="0"/>
              <a:t>P</a:t>
            </a:r>
            <a:r>
              <a:rPr lang="en-US" sz="4000" b="1" dirty="0" smtClean="0"/>
              <a:t>ublic records of medical cannabis patients </a:t>
            </a:r>
          </a:p>
          <a:p>
            <a:pPr marL="571500" indent="-571500">
              <a:buClr>
                <a:schemeClr val="accent2"/>
              </a:buClr>
              <a:buFont typeface="Wingdings" panose="05000000000000000000" pitchFamily="2" charset="2"/>
              <a:buChar char="v"/>
            </a:pPr>
            <a:r>
              <a:rPr lang="en-US" sz="4000" b="1" dirty="0"/>
              <a:t>R</a:t>
            </a:r>
            <a:r>
              <a:rPr lang="en-US" sz="4000" b="1" dirty="0" smtClean="0"/>
              <a:t>ecreational marijuana use</a:t>
            </a:r>
          </a:p>
          <a:p>
            <a:pPr marL="571500" indent="-571500">
              <a:buClr>
                <a:schemeClr val="accent2"/>
              </a:buClr>
              <a:buFont typeface="Wingdings" panose="05000000000000000000" pitchFamily="2" charset="2"/>
              <a:buChar char="v"/>
            </a:pPr>
            <a:r>
              <a:rPr lang="en-US" sz="4000" b="1" dirty="0" smtClean="0"/>
              <a:t>Industrial hemp cultivation</a:t>
            </a:r>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4267"/>
            <a:ext cx="12192000" cy="10810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236" y="533818"/>
            <a:ext cx="1369927" cy="1438736"/>
          </a:xfrm>
          <a:prstGeom prst="rect">
            <a:avLst/>
          </a:prstGeom>
        </p:spPr>
      </p:pic>
    </p:spTree>
    <p:extLst>
      <p:ext uri="{BB962C8B-B14F-4D97-AF65-F5344CB8AC3E}">
        <p14:creationId xmlns:p14="http://schemas.microsoft.com/office/powerpoint/2010/main" val="895590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64" y="2001286"/>
            <a:ext cx="9720072" cy="353099"/>
          </a:xfrm>
        </p:spPr>
        <p:txBody>
          <a:bodyPr>
            <a:normAutofit fontScale="90000"/>
          </a:bodyPr>
          <a:lstStyle/>
          <a:p>
            <a:pPr algn="ctr"/>
            <a:r>
              <a:rPr lang="en-US" dirty="0" smtClean="0"/>
              <a:t>Florida Cannabis Bills </a:t>
            </a:r>
            <a:r>
              <a:rPr lang="en-US" dirty="0"/>
              <a:t>(</a:t>
            </a:r>
            <a:r>
              <a:rPr lang="en-US" dirty="0" smtClean="0"/>
              <a:t>2013 &amp; 2014)</a:t>
            </a:r>
            <a:br>
              <a:rPr lang="en-US" dirty="0" smtClean="0"/>
            </a:br>
            <a:r>
              <a:rPr lang="en-US" altLang="en-US" sz="3600" b="1" dirty="0">
                <a:effectLst>
                  <a:outerShdw blurRad="38100" dist="38100" dir="2700000" algn="tl">
                    <a:srgbClr val="000000">
                      <a:alpha val="43137"/>
                    </a:srgbClr>
                  </a:outerShdw>
                </a:effectLst>
                <a:latin typeface="Calibri" panose="020F0502020204030204" pitchFamily="34" charset="0"/>
              </a:rPr>
              <a:t>Cathy Jordan Medical Cannabis </a:t>
            </a:r>
            <a:r>
              <a:rPr lang="en-US" altLang="en-US" sz="3600" b="1" dirty="0" smtClean="0">
                <a:effectLst>
                  <a:outerShdw blurRad="38100" dist="38100" dir="2700000" algn="tl">
                    <a:srgbClr val="000000">
                      <a:alpha val="43137"/>
                    </a:srgbClr>
                  </a:outerShdw>
                </a:effectLst>
                <a:latin typeface="Calibri" panose="020F0502020204030204" pitchFamily="34" charset="0"/>
              </a:rPr>
              <a:t>Act</a:t>
            </a:r>
            <a:br>
              <a:rPr lang="en-US" altLang="en-US" sz="3600" b="1" dirty="0" smtClean="0">
                <a:effectLst>
                  <a:outerShdw blurRad="38100" dist="38100" dir="2700000" algn="tl">
                    <a:srgbClr val="000000">
                      <a:alpha val="43137"/>
                    </a:srgbClr>
                  </a:outerShdw>
                </a:effectLst>
                <a:latin typeface="Calibri" panose="020F0502020204030204" pitchFamily="34" charset="0"/>
              </a:rPr>
            </a:br>
            <a:r>
              <a:rPr lang="en-US" altLang="en-US" sz="3600" b="1" dirty="0">
                <a:effectLst>
                  <a:outerShdw blurRad="38100" dist="38100" dir="2700000" algn="tl">
                    <a:srgbClr val="000000">
                      <a:alpha val="43137"/>
                    </a:srgbClr>
                  </a:outerShdw>
                </a:effectLst>
                <a:latin typeface="Calibri" panose="020F0502020204030204" pitchFamily="34" charset="0"/>
              </a:rPr>
              <a:t/>
            </a:r>
            <a:br>
              <a:rPr lang="en-US" altLang="en-US" sz="3600" b="1" dirty="0">
                <a:effectLst>
                  <a:outerShdw blurRad="38100" dist="38100" dir="2700000" algn="tl">
                    <a:srgbClr val="000000">
                      <a:alpha val="43137"/>
                    </a:srgbClr>
                  </a:outerShdw>
                </a:effectLst>
                <a:latin typeface="Calibri" panose="020F0502020204030204" pitchFamily="34" charset="0"/>
              </a:rPr>
            </a:br>
            <a:r>
              <a:rPr lang="en-US" dirty="0" smtClean="0"/>
              <a:t/>
            </a:r>
            <a:br>
              <a:rPr lang="en-US" dirty="0" smtClean="0"/>
            </a:br>
            <a:endParaRPr lang="en-US" dirty="0"/>
          </a:p>
        </p:txBody>
      </p:sp>
      <p:sp>
        <p:nvSpPr>
          <p:cNvPr id="4" name="Rectangle 1"/>
          <p:cNvSpPr>
            <a:spLocks noChangeArrowheads="1"/>
          </p:cNvSpPr>
          <p:nvPr/>
        </p:nvSpPr>
        <p:spPr bwMode="auto">
          <a:xfrm>
            <a:off x="220133" y="2354385"/>
            <a:ext cx="11751733"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a:lnSpc>
                <a:spcPct val="90000"/>
              </a:lnSpc>
              <a:spcBef>
                <a:spcPct val="0"/>
              </a:spcBef>
              <a:buClrTx/>
              <a:buSzPct val="150000"/>
              <a:buBlip>
                <a:blip r:embed="rId3"/>
              </a:buBlip>
            </a:pPr>
            <a:r>
              <a:rPr lang="en-US" altLang="en-US" sz="2400" b="1" dirty="0" smtClean="0">
                <a:latin typeface="Calibri" panose="020F0502020204030204" pitchFamily="34" charset="0"/>
              </a:rPr>
              <a:t> Rep. Edwards (2013); </a:t>
            </a:r>
            <a:r>
              <a:rPr lang="en-US" altLang="en-US" sz="2400" b="1" dirty="0">
                <a:latin typeface="Calibri" panose="020F0502020204030204" pitchFamily="34" charset="0"/>
              </a:rPr>
              <a:t>Rep. Saunders </a:t>
            </a:r>
            <a:r>
              <a:rPr lang="en-US" altLang="en-US" sz="2400" b="1" dirty="0" smtClean="0">
                <a:latin typeface="Calibri" panose="020F0502020204030204" pitchFamily="34" charset="0"/>
              </a:rPr>
              <a:t>(2014); Sen. Clemens (2013-14)</a:t>
            </a:r>
            <a:endParaRPr lang="en-US" altLang="en-US" sz="2400" b="1" dirty="0">
              <a:latin typeface="Calibri" panose="020F0502020204030204" pitchFamily="34" charset="0"/>
            </a:endParaRPr>
          </a:p>
          <a:p>
            <a:pPr algn="just" eaLnBrk="1" hangingPunct="1">
              <a:lnSpc>
                <a:spcPct val="90000"/>
              </a:lnSpc>
              <a:spcBef>
                <a:spcPct val="0"/>
              </a:spcBef>
              <a:buClrTx/>
              <a:buSzPct val="150000"/>
              <a:buNone/>
            </a:pPr>
            <a:endParaRPr lang="en-US" altLang="en-US" sz="2400" b="1" dirty="0">
              <a:latin typeface="Calibri" panose="020F0502020204030204" pitchFamily="34" charset="0"/>
            </a:endParaRPr>
          </a:p>
          <a:p>
            <a:pPr algn="just" eaLnBrk="1" hangingPunct="1">
              <a:lnSpc>
                <a:spcPct val="90000"/>
              </a:lnSpc>
              <a:spcBef>
                <a:spcPct val="0"/>
              </a:spcBef>
              <a:buClrTx/>
              <a:buSzPct val="150000"/>
              <a:buFontTx/>
              <a:buBlip>
                <a:blip r:embed="rId3"/>
              </a:buBlip>
            </a:pPr>
            <a:r>
              <a:rPr lang="en-US" altLang="en-US" sz="2400" b="1" dirty="0" smtClean="0">
                <a:latin typeface="Calibri" panose="020F0502020204030204" pitchFamily="34" charset="0"/>
              </a:rPr>
              <a:t> A comprehensive farm bill</a:t>
            </a:r>
          </a:p>
          <a:p>
            <a:pPr algn="just" eaLnBrk="1" hangingPunct="1">
              <a:lnSpc>
                <a:spcPct val="90000"/>
              </a:lnSpc>
              <a:spcBef>
                <a:spcPct val="0"/>
              </a:spcBef>
              <a:buClrTx/>
              <a:buSzPct val="150000"/>
              <a:buNone/>
            </a:pPr>
            <a:endParaRPr lang="en-US" altLang="en-US" sz="2400" b="1" dirty="0">
              <a:latin typeface="Calibri" panose="020F0502020204030204" pitchFamily="34" charset="0"/>
            </a:endParaRPr>
          </a:p>
          <a:p>
            <a:pPr algn="just">
              <a:lnSpc>
                <a:spcPct val="90000"/>
              </a:lnSpc>
              <a:spcBef>
                <a:spcPct val="0"/>
              </a:spcBef>
              <a:buClrTx/>
              <a:buSzPct val="150000"/>
              <a:buBlip>
                <a:blip r:embed="rId3"/>
              </a:buBlip>
            </a:pPr>
            <a:r>
              <a:rPr lang="en-US" altLang="en-US" sz="2400" b="1" dirty="0" smtClean="0">
                <a:latin typeface="Calibri" panose="020F0502020204030204" pitchFamily="34" charset="0"/>
              </a:rPr>
              <a:t> </a:t>
            </a:r>
            <a:r>
              <a:rPr lang="en-US" altLang="en-US" sz="2400" b="1" dirty="0">
                <a:latin typeface="Calibri" panose="020F0502020204030204" pitchFamily="34" charset="0"/>
              </a:rPr>
              <a:t>Homegrown with physician </a:t>
            </a:r>
            <a:r>
              <a:rPr lang="en-US" altLang="en-US" sz="2400" b="1" dirty="0" smtClean="0">
                <a:latin typeface="Calibri" panose="020F0502020204030204" pitchFamily="34" charset="0"/>
              </a:rPr>
              <a:t>prescription </a:t>
            </a:r>
          </a:p>
          <a:p>
            <a:pPr algn="just">
              <a:lnSpc>
                <a:spcPct val="90000"/>
              </a:lnSpc>
              <a:spcBef>
                <a:spcPct val="0"/>
              </a:spcBef>
              <a:buClrTx/>
              <a:buSzPct val="150000"/>
              <a:buBlip>
                <a:blip r:embed="rId3"/>
              </a:buBlip>
            </a:pPr>
            <a:endParaRPr lang="en-US" altLang="en-US" sz="2400" b="1" dirty="0">
              <a:latin typeface="Calibri" panose="020F0502020204030204" pitchFamily="34" charset="0"/>
            </a:endParaRPr>
          </a:p>
          <a:p>
            <a:pPr algn="just">
              <a:lnSpc>
                <a:spcPct val="90000"/>
              </a:lnSpc>
              <a:spcBef>
                <a:spcPct val="0"/>
              </a:spcBef>
              <a:buClrTx/>
              <a:buSzPct val="150000"/>
              <a:buBlip>
                <a:blip r:embed="rId3"/>
              </a:buBlip>
            </a:pPr>
            <a:r>
              <a:rPr lang="en-US" altLang="en-US" sz="2400" b="1" dirty="0" smtClean="0">
                <a:latin typeface="Calibri" panose="020F0502020204030204" pitchFamily="34" charset="0"/>
              </a:rPr>
              <a:t>Possession of 250 grams of usable cannabis, 8 immature and 8 mature plants</a:t>
            </a:r>
          </a:p>
          <a:p>
            <a:pPr algn="just" eaLnBrk="1" hangingPunct="1">
              <a:lnSpc>
                <a:spcPct val="90000"/>
              </a:lnSpc>
              <a:spcBef>
                <a:spcPct val="0"/>
              </a:spcBef>
              <a:buClrTx/>
              <a:buSzPct val="150000"/>
              <a:buFontTx/>
              <a:buBlip>
                <a:blip r:embed="rId3"/>
              </a:buBlip>
            </a:pPr>
            <a:endParaRPr lang="en-US" altLang="en-US" sz="2400" b="1" dirty="0" smtClean="0">
              <a:latin typeface="Calibri" panose="020F0502020204030204" pitchFamily="34" charset="0"/>
            </a:endParaRPr>
          </a:p>
          <a:p>
            <a:pPr algn="just">
              <a:lnSpc>
                <a:spcPct val="90000"/>
              </a:lnSpc>
              <a:spcBef>
                <a:spcPct val="0"/>
              </a:spcBef>
              <a:buClrTx/>
              <a:buSzPct val="150000"/>
              <a:buBlip>
                <a:blip r:embed="rId3"/>
              </a:buBlip>
            </a:pPr>
            <a:r>
              <a:rPr lang="en-US" altLang="en-US" sz="2400" b="1" dirty="0" smtClean="0">
                <a:latin typeface="Calibri" panose="020F0502020204030204" pitchFamily="34" charset="0"/>
              </a:rPr>
              <a:t>Oils, topical, food products</a:t>
            </a:r>
            <a:r>
              <a:rPr lang="en-US" altLang="en-US" sz="2400" b="1" dirty="0">
                <a:latin typeface="Calibri" panose="020F0502020204030204" pitchFamily="34" charset="0"/>
              </a:rPr>
              <a:t>; paraphernalia; adults and </a:t>
            </a:r>
            <a:r>
              <a:rPr lang="en-US" altLang="en-US" sz="2400" b="1" dirty="0" smtClean="0">
                <a:latin typeface="Calibri" panose="020F0502020204030204" pitchFamily="34" charset="0"/>
              </a:rPr>
              <a:t>minors</a:t>
            </a:r>
          </a:p>
          <a:p>
            <a:pPr algn="just" eaLnBrk="1" hangingPunct="1">
              <a:lnSpc>
                <a:spcPct val="90000"/>
              </a:lnSpc>
              <a:spcBef>
                <a:spcPct val="0"/>
              </a:spcBef>
              <a:buClrTx/>
              <a:buSzPct val="150000"/>
              <a:buFontTx/>
              <a:buBlip>
                <a:blip r:embed="rId3"/>
              </a:buBlip>
            </a:pPr>
            <a:endParaRPr lang="en-US" altLang="en-US" sz="2400" b="1" dirty="0">
              <a:latin typeface="Calibri" panose="020F0502020204030204" pitchFamily="34" charset="0"/>
            </a:endParaRPr>
          </a:p>
          <a:p>
            <a:pPr algn="just">
              <a:lnSpc>
                <a:spcPct val="90000"/>
              </a:lnSpc>
              <a:spcBef>
                <a:spcPct val="0"/>
              </a:spcBef>
              <a:buClrTx/>
              <a:buSzPct val="150000"/>
              <a:buBlip>
                <a:blip r:embed="rId3"/>
              </a:buBlip>
            </a:pPr>
            <a:r>
              <a:rPr lang="en-US" altLang="en-US" sz="2400" b="1" dirty="0" smtClean="0">
                <a:latin typeface="Calibri" panose="020F0502020204030204" pitchFamily="34" charset="0"/>
              </a:rPr>
              <a:t> </a:t>
            </a:r>
            <a:r>
              <a:rPr lang="en-US" altLang="en-US" sz="2400" b="1" dirty="0">
                <a:latin typeface="Calibri" panose="020F0502020204030204" pitchFamily="34" charset="0"/>
              </a:rPr>
              <a:t>Probable cause or reasonable suspicion </a:t>
            </a:r>
            <a:r>
              <a:rPr lang="en-US" altLang="en-US" sz="2400" b="1" dirty="0" smtClean="0">
                <a:latin typeface="Calibri" panose="020F0502020204030204" pitchFamily="34" charset="0"/>
              </a:rPr>
              <a:t>standing alone, not grounds for arrest</a:t>
            </a:r>
          </a:p>
          <a:p>
            <a:pPr algn="just" eaLnBrk="1" hangingPunct="1">
              <a:lnSpc>
                <a:spcPct val="90000"/>
              </a:lnSpc>
              <a:spcBef>
                <a:spcPct val="0"/>
              </a:spcBef>
              <a:buClrTx/>
              <a:buSzPct val="150000"/>
              <a:buFontTx/>
              <a:buBlip>
                <a:blip r:embed="rId3"/>
              </a:buBlip>
            </a:pPr>
            <a:endParaRPr lang="en-US" altLang="en-US" sz="2400" b="1" dirty="0">
              <a:latin typeface="Calibri" panose="020F0502020204030204" pitchFamily="34" charset="0"/>
            </a:endParaRPr>
          </a:p>
          <a:p>
            <a:pPr algn="just" eaLnBrk="1" hangingPunct="1">
              <a:lnSpc>
                <a:spcPct val="90000"/>
              </a:lnSpc>
              <a:spcBef>
                <a:spcPct val="0"/>
              </a:spcBef>
              <a:buClrTx/>
              <a:buSzPct val="150000"/>
              <a:buFontTx/>
              <a:buBlip>
                <a:blip r:embed="rId3"/>
              </a:buBlip>
            </a:pPr>
            <a:r>
              <a:rPr lang="en-US" altLang="en-US" sz="2400" b="1" dirty="0" smtClean="0">
                <a:latin typeface="Calibri" panose="020F0502020204030204" pitchFamily="34" charset="0"/>
              </a:rPr>
              <a:t> Contraband Forfeiture Act does not apply</a:t>
            </a:r>
            <a:endParaRPr lang="en-US" altLang="en-US" sz="2400" b="1" dirty="0">
              <a:latin typeface="Calibri" panose="020F0502020204030204" pitchFamily="34" charset="0"/>
            </a:endParaRPr>
          </a:p>
          <a:p>
            <a:pPr algn="just" eaLnBrk="1" hangingPunct="1">
              <a:lnSpc>
                <a:spcPct val="90000"/>
              </a:lnSpc>
              <a:spcBef>
                <a:spcPct val="0"/>
              </a:spcBef>
              <a:buClrTx/>
              <a:buSzPct val="150000"/>
              <a:buFontTx/>
              <a:buBlip>
                <a:blip r:embed="rId3"/>
              </a:buBlip>
            </a:pPr>
            <a:endParaRPr lang="en-US" altLang="en-US" sz="2400" b="1" dirty="0">
              <a:latin typeface="Calibri" panose="020F0502020204030204" pitchFamily="34" charset="0"/>
            </a:endParaRPr>
          </a:p>
        </p:txBody>
      </p:sp>
      <p:sp>
        <p:nvSpPr>
          <p:cNvPr id="7" name="Rectangle 6"/>
          <p:cNvSpPr/>
          <p:nvPr/>
        </p:nvSpPr>
        <p:spPr>
          <a:xfrm>
            <a:off x="0" y="158158"/>
            <a:ext cx="12192000" cy="558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36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366000" y="1786465"/>
            <a:ext cx="4879525" cy="4608639"/>
          </a:xfrm>
          <a:prstGeom prst="rect">
            <a:avLst/>
          </a:prstGeom>
        </p:spPr>
      </p:pic>
      <p:sp>
        <p:nvSpPr>
          <p:cNvPr id="2" name="Title 1"/>
          <p:cNvSpPr>
            <a:spLocks noGrp="1"/>
          </p:cNvSpPr>
          <p:nvPr>
            <p:ph type="title"/>
          </p:nvPr>
        </p:nvSpPr>
        <p:spPr>
          <a:xfrm>
            <a:off x="706628" y="585216"/>
            <a:ext cx="9720072" cy="1499616"/>
          </a:xfrm>
        </p:spPr>
        <p:txBody>
          <a:bodyPr/>
          <a:lstStyle/>
          <a:p>
            <a:r>
              <a:rPr lang="en-US" dirty="0" smtClean="0"/>
              <a:t>Federal Cannabis Bills (2015) </a:t>
            </a:r>
            <a:endParaRPr lang="en-US" dirty="0"/>
          </a:p>
        </p:txBody>
      </p:sp>
      <p:sp>
        <p:nvSpPr>
          <p:cNvPr id="5" name="Rectangle 4"/>
          <p:cNvSpPr/>
          <p:nvPr/>
        </p:nvSpPr>
        <p:spPr>
          <a:xfrm>
            <a:off x="-8637" y="-24993"/>
            <a:ext cx="12192000" cy="55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55600" y="1993900"/>
            <a:ext cx="7010400" cy="3785652"/>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Representatives Jared Polis (D-CO) and Earl Blumenauer (D-OR)  introduced two bills that together would legalize and tax marijuana at the federal level. Representative Polis’s legislation, H.R. 1013, the </a:t>
            </a:r>
            <a:r>
              <a:rPr lang="en-US" sz="2000" dirty="0" smtClean="0"/>
              <a:t>“Regulate </a:t>
            </a:r>
            <a:r>
              <a:rPr lang="en-US" sz="2000" dirty="0"/>
              <a:t>Marijuana Like Alcohol </a:t>
            </a:r>
            <a:r>
              <a:rPr lang="en-US" sz="2000" dirty="0" smtClean="0"/>
              <a:t>Act” removes </a:t>
            </a:r>
            <a:r>
              <a:rPr lang="en-US" sz="2000" dirty="0"/>
              <a:t>marijuana from the schedule set by the Controlled Substances Act; transitions marijuana oversight from the jurisdiction of the </a:t>
            </a:r>
            <a:r>
              <a:rPr lang="en-US" sz="2000" dirty="0" smtClean="0"/>
              <a:t>DEA </a:t>
            </a:r>
            <a:r>
              <a:rPr lang="en-US" sz="2000" dirty="0"/>
              <a:t>to the </a:t>
            </a:r>
            <a:r>
              <a:rPr lang="en-US" sz="2000" dirty="0" smtClean="0"/>
              <a:t>ABTF&amp;E. </a:t>
            </a:r>
          </a:p>
          <a:p>
            <a:endParaRPr lang="en-US" sz="2000" dirty="0" smtClean="0"/>
          </a:p>
          <a:p>
            <a:pPr marL="285750" indent="-285750">
              <a:buFont typeface="Wingdings" panose="05000000000000000000" pitchFamily="2" charset="2"/>
              <a:buChar char="v"/>
            </a:pPr>
            <a:r>
              <a:rPr lang="en-US" sz="2000" dirty="0" smtClean="0"/>
              <a:t>Representative </a:t>
            </a:r>
            <a:r>
              <a:rPr lang="en-US" sz="2000" dirty="0"/>
              <a:t>Blumenauer’s legislation, H.R. 1014, the </a:t>
            </a:r>
            <a:r>
              <a:rPr lang="en-US" sz="2000" dirty="0" smtClean="0"/>
              <a:t>“Marijuana </a:t>
            </a:r>
            <a:r>
              <a:rPr lang="en-US" sz="2000" dirty="0"/>
              <a:t>Tax Revenue Act of </a:t>
            </a:r>
            <a:r>
              <a:rPr lang="en-US" sz="2000" dirty="0" smtClean="0"/>
              <a:t>2015” </a:t>
            </a:r>
            <a:r>
              <a:rPr lang="en-US" sz="2000" dirty="0"/>
              <a:t>creates a federal excise tax on non-medical marijuana sales </a:t>
            </a:r>
            <a:r>
              <a:rPr lang="en-US" sz="2000" dirty="0" smtClean="0"/>
              <a:t>to move </a:t>
            </a:r>
            <a:r>
              <a:rPr lang="en-US" sz="2000" dirty="0"/>
              <a:t>this </a:t>
            </a:r>
            <a:r>
              <a:rPr lang="en-US" sz="2000" dirty="0" smtClean="0"/>
              <a:t>growing </a:t>
            </a:r>
            <a:r>
              <a:rPr lang="en-US" sz="2000" dirty="0"/>
              <a:t>industry out of the shadows. </a:t>
            </a:r>
          </a:p>
        </p:txBody>
      </p:sp>
      <p:pic>
        <p:nvPicPr>
          <p:cNvPr id="8" name="Picture 7"/>
          <p:cNvPicPr>
            <a:picLocks noChangeAspect="1"/>
          </p:cNvPicPr>
          <p:nvPr/>
        </p:nvPicPr>
        <p:blipFill>
          <a:blip r:embed="rId3"/>
          <a:stretch>
            <a:fillRect/>
          </a:stretch>
        </p:blipFill>
        <p:spPr>
          <a:xfrm>
            <a:off x="7639618" y="2084832"/>
            <a:ext cx="4332288" cy="3922268"/>
          </a:xfrm>
          <a:prstGeom prst="rect">
            <a:avLst/>
          </a:prstGeom>
        </p:spPr>
      </p:pic>
    </p:spTree>
    <p:extLst>
      <p:ext uri="{BB962C8B-B14F-4D97-AF65-F5344CB8AC3E}">
        <p14:creationId xmlns:p14="http://schemas.microsoft.com/office/powerpoint/2010/main" val="420689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Cannabis Bills (2015) </a:t>
            </a:r>
            <a:endParaRPr lang="en-US" dirty="0"/>
          </a:p>
        </p:txBody>
      </p:sp>
      <p:sp>
        <p:nvSpPr>
          <p:cNvPr id="4" name="Rectangle 1"/>
          <p:cNvSpPr>
            <a:spLocks noChangeArrowheads="1"/>
          </p:cNvSpPr>
          <p:nvPr/>
        </p:nvSpPr>
        <p:spPr bwMode="auto">
          <a:xfrm>
            <a:off x="795866" y="1847766"/>
            <a:ext cx="1107440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90000"/>
              </a:lnSpc>
              <a:spcBef>
                <a:spcPct val="0"/>
              </a:spcBef>
              <a:buClrTx/>
              <a:buSzPct val="150000"/>
              <a:buFontTx/>
              <a:buBlip>
                <a:blip r:embed="rId2"/>
              </a:buBlip>
            </a:pPr>
            <a:r>
              <a:rPr lang="en-US" altLang="en-US" sz="2400" b="1" dirty="0">
                <a:latin typeface="Tw Cen MT Condensed (Headings)"/>
              </a:rPr>
              <a:t> </a:t>
            </a:r>
            <a:r>
              <a:rPr lang="en-US" altLang="en-US" sz="2400" b="1" dirty="0" smtClean="0">
                <a:latin typeface="Tw Cen MT Condensed (Headings)"/>
              </a:rPr>
              <a:t>SB 528 - Brandes (R) (St. Petersburg): Medical Marijuana bill. Creates 	patient registry. All Agency oversight is vested in the DOH.  </a:t>
            </a:r>
          </a:p>
          <a:p>
            <a:pPr algn="just" eaLnBrk="1" hangingPunct="1">
              <a:lnSpc>
                <a:spcPct val="90000"/>
              </a:lnSpc>
              <a:spcBef>
                <a:spcPct val="0"/>
              </a:spcBef>
              <a:buClrTx/>
              <a:buSzPct val="150000"/>
              <a:buNone/>
            </a:pPr>
            <a:endParaRPr lang="en-US" altLang="en-US" sz="2400" b="1" dirty="0">
              <a:latin typeface="Tw Cen MT Condensed (Headings)"/>
            </a:endParaRPr>
          </a:p>
          <a:p>
            <a:pPr algn="just" eaLnBrk="1" hangingPunct="1">
              <a:lnSpc>
                <a:spcPct val="90000"/>
              </a:lnSpc>
              <a:spcBef>
                <a:spcPct val="0"/>
              </a:spcBef>
              <a:buClrTx/>
              <a:buSzPct val="150000"/>
              <a:buFontTx/>
              <a:buBlip>
                <a:blip r:embed="rId2"/>
              </a:buBlip>
            </a:pPr>
            <a:r>
              <a:rPr lang="en-US" altLang="en-US" sz="2400" b="1" dirty="0" smtClean="0">
                <a:latin typeface="Tw Cen MT Condensed (Headings)"/>
              </a:rPr>
              <a:t>HB 683 - Steube (R) (Sarasota): Wood (R) Winter Haven): Medical 	Marijuana bill more restrictive than SB 528. Does not allow any form of 	smoking. </a:t>
            </a:r>
          </a:p>
          <a:p>
            <a:pPr algn="just" eaLnBrk="1" hangingPunct="1">
              <a:lnSpc>
                <a:spcPct val="90000"/>
              </a:lnSpc>
              <a:spcBef>
                <a:spcPct val="0"/>
              </a:spcBef>
              <a:buClrTx/>
              <a:buSzPct val="150000"/>
              <a:buFontTx/>
              <a:buBlip>
                <a:blip r:embed="rId2"/>
              </a:buBlip>
            </a:pPr>
            <a:endParaRPr lang="en-US" altLang="en-US" sz="2400" b="1" dirty="0">
              <a:latin typeface="Tw Cen MT Condensed (Headings)"/>
            </a:endParaRPr>
          </a:p>
          <a:p>
            <a:pPr algn="just" eaLnBrk="1" hangingPunct="1">
              <a:lnSpc>
                <a:spcPct val="90000"/>
              </a:lnSpc>
              <a:spcBef>
                <a:spcPct val="0"/>
              </a:spcBef>
              <a:buClrTx/>
              <a:buSzPct val="150000"/>
              <a:buFontTx/>
              <a:buBlip>
                <a:blip r:embed="rId2"/>
              </a:buBlip>
            </a:pPr>
            <a:r>
              <a:rPr lang="en-US" altLang="en-US" sz="2400" b="1" dirty="0" smtClean="0">
                <a:latin typeface="Tw Cen MT Condensed (Headings)"/>
              </a:rPr>
              <a:t>SB 1176 - Bullard (D) (Cutler Bay): Full recreational marijuana use bill 	for all 	persons age 21 and older; allows for homegrown and smoking. </a:t>
            </a:r>
          </a:p>
          <a:p>
            <a:pPr algn="just" eaLnBrk="1" hangingPunct="1">
              <a:lnSpc>
                <a:spcPct val="90000"/>
              </a:lnSpc>
              <a:spcBef>
                <a:spcPct val="0"/>
              </a:spcBef>
              <a:buClrTx/>
              <a:buSzPct val="150000"/>
              <a:buNone/>
            </a:pPr>
            <a:endParaRPr lang="en-US" altLang="en-US" sz="2400" b="1" dirty="0" smtClean="0">
              <a:latin typeface="Tw Cen MT Condensed (Headings)"/>
            </a:endParaRPr>
          </a:p>
          <a:p>
            <a:pPr algn="just" eaLnBrk="1" hangingPunct="1">
              <a:lnSpc>
                <a:spcPct val="90000"/>
              </a:lnSpc>
              <a:spcBef>
                <a:spcPct val="0"/>
              </a:spcBef>
              <a:buClrTx/>
              <a:buSzPct val="150000"/>
              <a:buFontTx/>
              <a:buBlip>
                <a:blip r:embed="rId2"/>
              </a:buBlip>
            </a:pPr>
            <a:r>
              <a:rPr lang="en-US" altLang="en-US" sz="2400" b="1" dirty="0" smtClean="0">
                <a:latin typeface="Tw Cen MT Condensed (Headings)"/>
              </a:rPr>
              <a:t>HB 1297 - Bracy (D) (Ocoee): Recreational marijuana use bill and 	companion to SB 1176.</a:t>
            </a:r>
          </a:p>
          <a:p>
            <a:pPr eaLnBrk="1" hangingPunct="1">
              <a:lnSpc>
                <a:spcPct val="90000"/>
              </a:lnSpc>
              <a:spcBef>
                <a:spcPct val="0"/>
              </a:spcBef>
              <a:buClrTx/>
              <a:buSzPct val="150000"/>
              <a:buFontTx/>
              <a:buBlip>
                <a:blip r:embed="rId2"/>
              </a:buBlip>
            </a:pPr>
            <a:endParaRPr lang="en-US" altLang="en-US" sz="2400" b="1" dirty="0">
              <a:latin typeface="Calibri" panose="020F0502020204030204" pitchFamily="34" charset="0"/>
            </a:endParaRPr>
          </a:p>
        </p:txBody>
      </p:sp>
      <p:sp>
        <p:nvSpPr>
          <p:cNvPr id="7" name="Rectangle 6"/>
          <p:cNvSpPr/>
          <p:nvPr/>
        </p:nvSpPr>
        <p:spPr>
          <a:xfrm>
            <a:off x="0" y="150707"/>
            <a:ext cx="12192000" cy="558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318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5000" y="1752600"/>
            <a:ext cx="5198363" cy="43988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6628" y="585216"/>
            <a:ext cx="9720072" cy="1499616"/>
          </a:xfrm>
        </p:spPr>
        <p:txBody>
          <a:bodyPr/>
          <a:lstStyle/>
          <a:p>
            <a:r>
              <a:rPr lang="en-US" dirty="0" smtClean="0"/>
              <a:t>Florida Cannabis Bills (2015), contd.</a:t>
            </a:r>
            <a:endParaRPr lang="en-US" dirty="0"/>
          </a:p>
        </p:txBody>
      </p:sp>
      <p:sp>
        <p:nvSpPr>
          <p:cNvPr id="4" name="Rectangle 1"/>
          <p:cNvSpPr>
            <a:spLocks noChangeArrowheads="1"/>
          </p:cNvSpPr>
          <p:nvPr/>
        </p:nvSpPr>
        <p:spPr bwMode="auto">
          <a:xfrm>
            <a:off x="124503" y="2084832"/>
            <a:ext cx="6860497" cy="405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Pct val="150000"/>
              <a:buBlip>
                <a:blip r:embed="rId2"/>
              </a:buBlip>
            </a:pPr>
            <a:r>
              <a:rPr lang="en-US" altLang="en-US" sz="2200" b="1" dirty="0">
                <a:latin typeface="Tw Cen MT Condensed (Headings)"/>
              </a:rPr>
              <a:t> </a:t>
            </a:r>
            <a:r>
              <a:rPr lang="en-US" altLang="en-US" sz="2200" b="1" dirty="0" smtClean="0">
                <a:latin typeface="Tw Cen MT Condensed (Headings)"/>
              </a:rPr>
              <a:t>HM </a:t>
            </a:r>
            <a:r>
              <a:rPr lang="en-US" altLang="en-US" sz="2200" b="1" dirty="0">
                <a:latin typeface="Tw Cen MT Condensed (Headings)"/>
              </a:rPr>
              <a:t>1179 </a:t>
            </a:r>
            <a:r>
              <a:rPr lang="en-US" altLang="en-US" sz="2200" b="1" dirty="0" smtClean="0">
                <a:latin typeface="Tw Cen MT Condensed (Headings)"/>
              </a:rPr>
              <a:t>- Gaetz </a:t>
            </a:r>
            <a:r>
              <a:rPr lang="en-US" altLang="en-US" sz="2200" b="1" dirty="0">
                <a:latin typeface="Tw Cen MT Condensed (Headings)"/>
              </a:rPr>
              <a:t>(R) (</a:t>
            </a:r>
            <a:r>
              <a:rPr lang="en-US" altLang="en-US" sz="2200" b="1" dirty="0" smtClean="0">
                <a:latin typeface="Tw Cen MT Condensed (Headings)"/>
              </a:rPr>
              <a:t>Shalimar</a:t>
            </a:r>
            <a:r>
              <a:rPr lang="en-US" altLang="en-US" sz="2200" b="1" dirty="0">
                <a:latin typeface="Tw Cen MT Condensed (Headings)"/>
              </a:rPr>
              <a:t>): Proposed 	memorial 	asking both chambers for a 60% </a:t>
            </a:r>
            <a:endParaRPr lang="en-US" altLang="en-US" sz="2200" b="1" dirty="0" smtClean="0">
              <a:latin typeface="Tw Cen MT Condensed (Headings)"/>
            </a:endParaRPr>
          </a:p>
          <a:p>
            <a:pPr>
              <a:lnSpc>
                <a:spcPct val="90000"/>
              </a:lnSpc>
              <a:spcBef>
                <a:spcPct val="0"/>
              </a:spcBef>
              <a:buClrTx/>
              <a:buSzPct val="150000"/>
              <a:buNone/>
            </a:pPr>
            <a:r>
              <a:rPr lang="en-US" altLang="en-US" sz="2200" b="1" dirty="0">
                <a:latin typeface="Tw Cen MT Condensed (Headings)"/>
              </a:rPr>
              <a:t>	</a:t>
            </a:r>
            <a:r>
              <a:rPr lang="en-US" altLang="en-US" sz="2200" b="1" dirty="0" smtClean="0">
                <a:latin typeface="Tw Cen MT Condensed (Headings)"/>
              </a:rPr>
              <a:t>vote to </a:t>
            </a:r>
            <a:r>
              <a:rPr lang="en-US" altLang="en-US" sz="2200" b="1" dirty="0">
                <a:latin typeface="Tw Cen MT Condensed (Headings)"/>
              </a:rPr>
              <a:t>send a message </a:t>
            </a:r>
            <a:r>
              <a:rPr lang="en-US" altLang="en-US" sz="2200" b="1" dirty="0" smtClean="0">
                <a:latin typeface="Tw Cen MT Condensed (Headings)"/>
              </a:rPr>
              <a:t>to </a:t>
            </a:r>
            <a:r>
              <a:rPr lang="en-US" altLang="en-US" sz="2200" b="1" dirty="0">
                <a:latin typeface="Tw Cen MT Condensed (Headings)"/>
              </a:rPr>
              <a:t>Washington asking </a:t>
            </a:r>
            <a:r>
              <a:rPr lang="en-US" altLang="en-US" sz="2200" b="1" dirty="0" smtClean="0">
                <a:latin typeface="Tw Cen MT Condensed (Headings)"/>
              </a:rPr>
              <a:t>	the president</a:t>
            </a:r>
            <a:r>
              <a:rPr lang="en-US" altLang="en-US" sz="2200" b="1" dirty="0">
                <a:latin typeface="Tw Cen MT Condensed (Headings)"/>
              </a:rPr>
              <a:t>, the attorney general </a:t>
            </a:r>
            <a:r>
              <a:rPr lang="en-US" altLang="en-US" sz="2200" b="1" dirty="0" smtClean="0">
                <a:latin typeface="Tw Cen MT Condensed (Headings)"/>
              </a:rPr>
              <a:t>and </a:t>
            </a:r>
            <a:r>
              <a:rPr lang="en-US" altLang="en-US" sz="2200" b="1" dirty="0">
                <a:latin typeface="Tw Cen MT Condensed (Headings)"/>
              </a:rPr>
              <a:t>both 	chambers of commerce to move c</a:t>
            </a:r>
            <a:r>
              <a:rPr lang="en-US" altLang="en-US" sz="2200" b="1" dirty="0" smtClean="0">
                <a:latin typeface="Tw Cen MT Condensed (Headings)"/>
              </a:rPr>
              <a:t>annabis </a:t>
            </a:r>
          </a:p>
          <a:p>
            <a:pPr>
              <a:lnSpc>
                <a:spcPct val="90000"/>
              </a:lnSpc>
              <a:spcBef>
                <a:spcPct val="0"/>
              </a:spcBef>
              <a:buClrTx/>
              <a:buSzPct val="150000"/>
              <a:buNone/>
            </a:pPr>
            <a:r>
              <a:rPr lang="en-US" altLang="en-US" sz="2200" b="1" dirty="0" smtClean="0">
                <a:latin typeface="Tw Cen MT Condensed (Headings)"/>
              </a:rPr>
              <a:t>	from Schedule </a:t>
            </a:r>
            <a:r>
              <a:rPr lang="en-US" altLang="en-US" sz="2200" b="1" dirty="0">
                <a:latin typeface="Tw Cen MT Condensed (Headings)"/>
              </a:rPr>
              <a:t>1 down to Schedule 2 of the </a:t>
            </a:r>
            <a:r>
              <a:rPr lang="en-US" altLang="en-US" sz="2200" b="1" dirty="0" smtClean="0">
                <a:latin typeface="Tw Cen MT Condensed (Headings)"/>
              </a:rPr>
              <a:t>	federal Controlled </a:t>
            </a:r>
            <a:r>
              <a:rPr lang="en-US" altLang="en-US" sz="2200" b="1" dirty="0">
                <a:latin typeface="Tw Cen MT Condensed (Headings)"/>
              </a:rPr>
              <a:t>Substances </a:t>
            </a:r>
            <a:r>
              <a:rPr lang="en-US" altLang="en-US" sz="2200" b="1" dirty="0" smtClean="0">
                <a:latin typeface="Tw Cen MT Condensed (Headings)"/>
              </a:rPr>
              <a:t>Act</a:t>
            </a:r>
            <a:r>
              <a:rPr lang="en-US" altLang="en-US" sz="2200" b="1" dirty="0">
                <a:latin typeface="Tw Cen MT Condensed (Headings)"/>
              </a:rPr>
              <a:t>. </a:t>
            </a:r>
            <a:endParaRPr lang="en-US" altLang="en-US" sz="2200" b="1" dirty="0" smtClean="0">
              <a:latin typeface="Tw Cen MT Condensed (Headings)"/>
            </a:endParaRPr>
          </a:p>
          <a:p>
            <a:pPr eaLnBrk="1" hangingPunct="1">
              <a:lnSpc>
                <a:spcPct val="90000"/>
              </a:lnSpc>
              <a:spcBef>
                <a:spcPct val="0"/>
              </a:spcBef>
              <a:buClrTx/>
              <a:buSzPct val="150000"/>
              <a:buNone/>
            </a:pPr>
            <a:endParaRPr lang="en-US" altLang="en-US" sz="2200" b="1" dirty="0" smtClean="0">
              <a:latin typeface="Tw Cen MT Condensed (Headings)"/>
            </a:endParaRPr>
          </a:p>
          <a:p>
            <a:pPr eaLnBrk="1" hangingPunct="1">
              <a:lnSpc>
                <a:spcPct val="90000"/>
              </a:lnSpc>
              <a:spcBef>
                <a:spcPct val="0"/>
              </a:spcBef>
              <a:buClrTx/>
              <a:buSzPct val="150000"/>
              <a:buFontTx/>
              <a:buBlip>
                <a:blip r:embed="rId2"/>
              </a:buBlip>
            </a:pPr>
            <a:r>
              <a:rPr lang="en-US" altLang="en-US" sz="2200" b="1" dirty="0" smtClean="0">
                <a:latin typeface="Tw Cen MT Condensed (Headings)"/>
              </a:rPr>
              <a:t>SPB 7066 - Brandes (R) (St. Petersburg): Glitch 	bill intended to improve the short 	comings of 	SB 1030 	(approved by the 2014 	legislature) 	now codified as ss. 381.986-7 (2014-15).</a:t>
            </a:r>
          </a:p>
          <a:p>
            <a:pPr eaLnBrk="1" hangingPunct="1">
              <a:lnSpc>
                <a:spcPct val="90000"/>
              </a:lnSpc>
              <a:spcBef>
                <a:spcPct val="0"/>
              </a:spcBef>
              <a:buClrTx/>
              <a:buSzPct val="150000"/>
              <a:buFontTx/>
              <a:buBlip>
                <a:blip r:embed="rId2"/>
              </a:buBlip>
            </a:pPr>
            <a:endParaRPr lang="en-US" altLang="en-US" sz="2200" b="1" dirty="0">
              <a:latin typeface="Tw Cen MT Condensed (Headings)"/>
            </a:endParaRPr>
          </a:p>
        </p:txBody>
      </p:sp>
      <p:sp>
        <p:nvSpPr>
          <p:cNvPr id="5" name="Rectangle 4"/>
          <p:cNvSpPr/>
          <p:nvPr/>
        </p:nvSpPr>
        <p:spPr>
          <a:xfrm>
            <a:off x="-8637" y="-24993"/>
            <a:ext cx="12192000" cy="55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7312618" y="2010422"/>
            <a:ext cx="4659163" cy="3883248"/>
          </a:xfrm>
          <a:prstGeom prst="rect">
            <a:avLst/>
          </a:prstGeom>
        </p:spPr>
      </p:pic>
    </p:spTree>
    <p:extLst>
      <p:ext uri="{BB962C8B-B14F-4D97-AF65-F5344CB8AC3E}">
        <p14:creationId xmlns:p14="http://schemas.microsoft.com/office/powerpoint/2010/main" val="407767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95022" y="1144598"/>
            <a:ext cx="5588341" cy="50068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4127" y="471509"/>
            <a:ext cx="7340939" cy="1737360"/>
          </a:xfrm>
        </p:spPr>
        <p:txBody>
          <a:bodyPr/>
          <a:lstStyle/>
          <a:p>
            <a:r>
              <a:rPr lang="en-US" dirty="0"/>
              <a:t>RECREATIONAL MARIJUANA </a:t>
            </a:r>
          </a:p>
        </p:txBody>
      </p:sp>
      <p:sp>
        <p:nvSpPr>
          <p:cNvPr id="4" name="Text Placeholder 3"/>
          <p:cNvSpPr>
            <a:spLocks noGrp="1"/>
          </p:cNvSpPr>
          <p:nvPr>
            <p:ph type="body" sz="half" idx="2"/>
          </p:nvPr>
        </p:nvSpPr>
        <p:spPr>
          <a:xfrm>
            <a:off x="139105" y="1884827"/>
            <a:ext cx="7340939" cy="4448094"/>
          </a:xfrm>
        </p:spPr>
        <p:txBody>
          <a:bodyPr>
            <a:normAutofit/>
          </a:bodyPr>
          <a:lstStyle/>
          <a:p>
            <a:pPr marL="285750" indent="-285750">
              <a:buFont typeface="Wingdings" panose="05000000000000000000" pitchFamily="2" charset="2"/>
              <a:buChar char="v"/>
            </a:pPr>
            <a:r>
              <a:rPr lang="en-US" altLang="en-US" sz="1800" b="1" dirty="0" smtClean="0">
                <a:latin typeface="Tw Cen MT Condensed (Headings)"/>
              </a:rPr>
              <a:t>Substantially </a:t>
            </a:r>
            <a:r>
              <a:rPr lang="en-US" altLang="en-US" sz="1800" b="1" dirty="0">
                <a:latin typeface="Tw Cen MT Condensed (Headings)"/>
              </a:rPr>
              <a:t>similar to FL </a:t>
            </a:r>
            <a:r>
              <a:rPr lang="en-US" altLang="en-US" sz="1800" b="1" dirty="0" smtClean="0">
                <a:latin typeface="Tw Cen MT Condensed (Headings)"/>
              </a:rPr>
              <a:t>liquor license law</a:t>
            </a:r>
          </a:p>
          <a:p>
            <a:pPr marL="285750" indent="-285750">
              <a:buFont typeface="Wingdings" panose="05000000000000000000" pitchFamily="2" charset="2"/>
              <a:buChar char="v"/>
            </a:pPr>
            <a:r>
              <a:rPr lang="en-US" altLang="en-US" sz="1800" b="1" dirty="0">
                <a:latin typeface="Tw Cen MT Condensed (Headings)"/>
              </a:rPr>
              <a:t>Creates the ABM&amp;T – l</a:t>
            </a:r>
            <a:r>
              <a:rPr lang="en-US" altLang="en-US" sz="1800" b="1" dirty="0" smtClean="0">
                <a:latin typeface="Tw Cen MT Condensed (Headings)"/>
              </a:rPr>
              <a:t>icensed </a:t>
            </a:r>
            <a:r>
              <a:rPr lang="en-US" altLang="en-US" sz="1800" b="1" dirty="0">
                <a:latin typeface="Tw Cen MT Condensed (Headings)"/>
              </a:rPr>
              <a:t>per </a:t>
            </a:r>
            <a:r>
              <a:rPr lang="en-US" altLang="en-US" sz="1800" b="1" dirty="0" smtClean="0">
                <a:latin typeface="Tw Cen MT Condensed (Headings)"/>
              </a:rPr>
              <a:t>capita</a:t>
            </a:r>
          </a:p>
          <a:p>
            <a:pPr marL="285750" indent="-285750">
              <a:buFont typeface="Wingdings" panose="05000000000000000000" pitchFamily="2" charset="2"/>
              <a:buChar char="v"/>
            </a:pPr>
            <a:r>
              <a:rPr lang="en-US" altLang="en-US" sz="1800" b="1" dirty="0">
                <a:latin typeface="Tw Cen MT Condensed (Headings)"/>
              </a:rPr>
              <a:t>Excise </a:t>
            </a:r>
            <a:r>
              <a:rPr lang="en-US" altLang="en-US" sz="1800" b="1" dirty="0" smtClean="0">
                <a:latin typeface="Tw Cen MT Condensed (Headings)"/>
              </a:rPr>
              <a:t>tax </a:t>
            </a:r>
            <a:r>
              <a:rPr lang="en-US" altLang="en-US" sz="1800" b="1" dirty="0">
                <a:latin typeface="Tw Cen MT Condensed (Headings)"/>
              </a:rPr>
              <a:t>of $50/oz., </a:t>
            </a:r>
            <a:r>
              <a:rPr lang="en-US" altLang="en-US" sz="1800" b="1" dirty="0" smtClean="0">
                <a:latin typeface="Tw Cen MT Condensed (Headings)"/>
              </a:rPr>
              <a:t>adjusted </a:t>
            </a:r>
            <a:r>
              <a:rPr lang="en-US" altLang="en-US" sz="1800" b="1" dirty="0">
                <a:latin typeface="Tw Cen MT Condensed (Headings)"/>
              </a:rPr>
              <a:t>annually for </a:t>
            </a:r>
            <a:r>
              <a:rPr lang="en-US" altLang="en-US" sz="1800" b="1" dirty="0" smtClean="0">
                <a:latin typeface="Tw Cen MT Condensed (Headings)"/>
              </a:rPr>
              <a:t>inflation </a:t>
            </a:r>
          </a:p>
          <a:p>
            <a:pPr marL="285750" indent="-285750">
              <a:buFont typeface="Wingdings" panose="05000000000000000000" pitchFamily="2" charset="2"/>
              <a:buChar char="v"/>
            </a:pPr>
            <a:r>
              <a:rPr lang="en-US" altLang="en-US" sz="1800" b="1" dirty="0" smtClean="0">
                <a:latin typeface="Tw Cen MT Condensed (Headings)"/>
              </a:rPr>
              <a:t>Includes </a:t>
            </a:r>
            <a:r>
              <a:rPr lang="en-US" altLang="en-US" sz="1800" b="1" dirty="0">
                <a:latin typeface="Tw Cen MT Condensed (Headings)"/>
              </a:rPr>
              <a:t>food products and food </a:t>
            </a:r>
            <a:r>
              <a:rPr lang="en-US" altLang="en-US" sz="1800" b="1" dirty="0" smtClean="0">
                <a:latin typeface="Tw Cen MT Condensed (Headings)"/>
              </a:rPr>
              <a:t>vendors</a:t>
            </a:r>
          </a:p>
          <a:p>
            <a:pPr marL="285750" indent="-285750">
              <a:buFont typeface="Wingdings" panose="05000000000000000000" pitchFamily="2" charset="2"/>
              <a:buChar char="v"/>
            </a:pPr>
            <a:r>
              <a:rPr lang="en-US" altLang="en-US" sz="1800" b="1" dirty="0">
                <a:latin typeface="Tw Cen MT Condensed (Headings)"/>
              </a:rPr>
              <a:t>Age 21 and </a:t>
            </a:r>
            <a:r>
              <a:rPr lang="en-US" altLang="en-US" sz="1800" b="1" dirty="0" smtClean="0">
                <a:latin typeface="Tw Cen MT Condensed (Headings)"/>
              </a:rPr>
              <a:t>up</a:t>
            </a:r>
          </a:p>
          <a:p>
            <a:pPr marL="285750" indent="-285750">
              <a:buFont typeface="Wingdings" panose="05000000000000000000" pitchFamily="2" charset="2"/>
              <a:buChar char="v"/>
            </a:pPr>
            <a:r>
              <a:rPr lang="en-US" altLang="en-US" sz="1800" b="1" dirty="0">
                <a:latin typeface="Tw Cen MT Condensed (Headings)"/>
              </a:rPr>
              <a:t>No medicinal use </a:t>
            </a:r>
          </a:p>
          <a:p>
            <a:pPr marL="285750" indent="-285750">
              <a:buFont typeface="Wingdings" panose="05000000000000000000" pitchFamily="2" charset="2"/>
              <a:buChar char="v"/>
            </a:pPr>
            <a:r>
              <a:rPr lang="en-US" altLang="en-US" sz="1800" b="1" dirty="0" smtClean="0">
                <a:latin typeface="Tw Cen MT Condensed (Headings)"/>
              </a:rPr>
              <a:t>City </a:t>
            </a:r>
            <a:r>
              <a:rPr lang="en-US" altLang="en-US" sz="1800" b="1" dirty="0">
                <a:latin typeface="Tw Cen MT Condensed (Headings)"/>
              </a:rPr>
              <a:t>can ban cultivation </a:t>
            </a:r>
            <a:r>
              <a:rPr lang="en-US" altLang="en-US" sz="1800" b="1" dirty="0" smtClean="0">
                <a:latin typeface="Tw Cen MT Condensed (Headings)"/>
              </a:rPr>
              <a:t>facilities</a:t>
            </a:r>
          </a:p>
          <a:p>
            <a:pPr marL="285750" indent="-285750">
              <a:buFont typeface="Wingdings" panose="05000000000000000000" pitchFamily="2" charset="2"/>
              <a:buChar char="v"/>
            </a:pPr>
            <a:r>
              <a:rPr lang="en-US" altLang="en-US" sz="1800" b="1" dirty="0" smtClean="0">
                <a:latin typeface="Tw Cen MT Condensed (Headings)"/>
              </a:rPr>
              <a:t>Possession </a:t>
            </a:r>
            <a:r>
              <a:rPr lang="en-US" altLang="en-US" sz="1800" b="1" dirty="0">
                <a:latin typeface="Tw Cen MT Condensed (Headings)"/>
              </a:rPr>
              <a:t>up to 2.5 </a:t>
            </a:r>
            <a:r>
              <a:rPr lang="en-US" altLang="en-US" sz="1800" b="1" dirty="0" smtClean="0">
                <a:latin typeface="Tw Cen MT Condensed (Headings)"/>
              </a:rPr>
              <a:t>oz. </a:t>
            </a:r>
            <a:r>
              <a:rPr lang="en-US" altLang="en-US" sz="1800" b="1" dirty="0">
                <a:latin typeface="Tw Cen MT Condensed (Headings)"/>
              </a:rPr>
              <a:t>&amp;</a:t>
            </a:r>
            <a:r>
              <a:rPr lang="en-US" altLang="en-US" sz="1800" b="1" dirty="0" smtClean="0">
                <a:latin typeface="Tw Cen MT Condensed (Headings)"/>
              </a:rPr>
              <a:t> </a:t>
            </a:r>
            <a:r>
              <a:rPr lang="en-US" altLang="en-US" sz="1800" b="1" dirty="0">
                <a:latin typeface="Tw Cen MT Condensed (Headings)"/>
              </a:rPr>
              <a:t>6 plants </a:t>
            </a:r>
            <a:endParaRPr lang="en-US" altLang="en-US" sz="1800" b="1" dirty="0" smtClean="0">
              <a:latin typeface="Tw Cen MT Condensed (Headings)"/>
            </a:endParaRPr>
          </a:p>
          <a:p>
            <a:pPr marL="285750" indent="-285750">
              <a:buFont typeface="Wingdings" panose="05000000000000000000" pitchFamily="2" charset="2"/>
              <a:buChar char="v"/>
            </a:pPr>
            <a:r>
              <a:rPr lang="en-US" altLang="en-US" sz="1800" b="1" dirty="0">
                <a:latin typeface="Tw Cen MT Condensed (Headings)"/>
              </a:rPr>
              <a:t>Cannot endanger others (2</a:t>
            </a:r>
            <a:r>
              <a:rPr lang="en-US" altLang="en-US" sz="1800" b="1" baseline="30000" dirty="0">
                <a:latin typeface="Tw Cen MT Condensed (Headings)"/>
              </a:rPr>
              <a:t>nd</a:t>
            </a:r>
            <a:r>
              <a:rPr lang="en-US" altLang="en-US" sz="1800" b="1" dirty="0">
                <a:latin typeface="Tw Cen MT Condensed (Headings)"/>
              </a:rPr>
              <a:t> Hand Smoke</a:t>
            </a:r>
            <a:r>
              <a:rPr lang="en-US" altLang="en-US" sz="1800" b="1" dirty="0" smtClean="0">
                <a:latin typeface="Tw Cen MT Condensed (Headings)"/>
              </a:rPr>
              <a:t>)</a:t>
            </a:r>
          </a:p>
          <a:p>
            <a:pPr marL="285750" indent="-285750">
              <a:buFont typeface="Wingdings" panose="05000000000000000000" pitchFamily="2" charset="2"/>
              <a:buChar char="v"/>
            </a:pPr>
            <a:r>
              <a:rPr lang="en-US" altLang="en-US" sz="1800" b="1" dirty="0">
                <a:latin typeface="Tw Cen MT Condensed (Headings)"/>
              </a:rPr>
              <a:t>Mega </a:t>
            </a:r>
            <a:r>
              <a:rPr lang="en-US" altLang="en-US" sz="1800" b="1" dirty="0" smtClean="0">
                <a:latin typeface="Tw Cen MT Condensed (Headings)"/>
              </a:rPr>
              <a:t>land lease </a:t>
            </a:r>
            <a:r>
              <a:rPr lang="en-US" altLang="en-US" sz="1800" b="1" dirty="0">
                <a:latin typeface="Tw Cen MT Condensed (Headings)"/>
              </a:rPr>
              <a:t>b</a:t>
            </a:r>
            <a:r>
              <a:rPr lang="en-US" altLang="en-US" sz="1800" b="1" dirty="0" smtClean="0">
                <a:latin typeface="Tw Cen MT Condensed (Headings)"/>
              </a:rPr>
              <a:t>iz in proposed 566.03(d</a:t>
            </a:r>
            <a:r>
              <a:rPr lang="en-US" altLang="en-US" sz="1800" b="1" dirty="0">
                <a:latin typeface="Tw Cen MT Condensed (Headings)"/>
              </a:rPr>
              <a:t>)(2), </a:t>
            </a:r>
            <a:r>
              <a:rPr lang="en-US" altLang="en-US" sz="1800" b="1" dirty="0" smtClean="0">
                <a:latin typeface="Tw Cen MT Condensed (Headings)"/>
              </a:rPr>
              <a:t>FS</a:t>
            </a:r>
            <a:endParaRPr lang="en-US" altLang="en-US" sz="1800"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dirty="0"/>
          </a:p>
        </p:txBody>
      </p:sp>
      <p:sp>
        <p:nvSpPr>
          <p:cNvPr id="6" name="Rectangle 5"/>
          <p:cNvSpPr/>
          <p:nvPr/>
        </p:nvSpPr>
        <p:spPr>
          <a:xfrm>
            <a:off x="0" y="150707"/>
            <a:ext cx="12192000" cy="558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125" y="1326027"/>
            <a:ext cx="5046134" cy="4615715"/>
          </a:xfrm>
          <a:prstGeom prst="rect">
            <a:avLst/>
          </a:prstGeom>
        </p:spPr>
      </p:pic>
    </p:spTree>
    <p:extLst>
      <p:ext uri="{BB962C8B-B14F-4D97-AF65-F5344CB8AC3E}">
        <p14:creationId xmlns:p14="http://schemas.microsoft.com/office/powerpoint/2010/main" val="4062731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20" y="588453"/>
            <a:ext cx="9720072" cy="1499616"/>
          </a:xfrm>
        </p:spPr>
        <p:txBody>
          <a:bodyPr/>
          <a:lstStyle/>
          <a:p>
            <a:r>
              <a:rPr lang="en-US" dirty="0" smtClean="0"/>
              <a:t>“Charlotte’s web”</a:t>
            </a:r>
            <a:endParaRPr lang="en-US" dirty="0"/>
          </a:p>
        </p:txBody>
      </p:sp>
      <p:sp>
        <p:nvSpPr>
          <p:cNvPr id="3" name="Text Placeholder 3"/>
          <p:cNvSpPr txBox="1">
            <a:spLocks/>
          </p:cNvSpPr>
          <p:nvPr/>
        </p:nvSpPr>
        <p:spPr>
          <a:xfrm>
            <a:off x="784985" y="2009626"/>
            <a:ext cx="10623849" cy="44480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spcBef>
                <a:spcPct val="0"/>
              </a:spcBef>
              <a:buClrTx/>
              <a:buSzTx/>
              <a:buFontTx/>
              <a:buNone/>
            </a:pPr>
            <a:r>
              <a:rPr lang="en-US" altLang="en-US" sz="2400" b="1" dirty="0"/>
              <a:t>TITLE XXIX - PUBLIC HEALTH</a:t>
            </a:r>
          </a:p>
          <a:p>
            <a:pPr algn="ctr">
              <a:spcBef>
                <a:spcPct val="0"/>
              </a:spcBef>
              <a:buClrTx/>
              <a:buSzTx/>
              <a:buFontTx/>
              <a:buNone/>
            </a:pPr>
            <a:r>
              <a:rPr lang="en-US" altLang="en-US" sz="2400" b="1" dirty="0" smtClean="0"/>
              <a:t>CHAPTER 381</a:t>
            </a:r>
            <a:endParaRPr lang="en-US" altLang="en-US" sz="2400" b="1" dirty="0"/>
          </a:p>
          <a:p>
            <a:pPr algn="ctr">
              <a:spcBef>
                <a:spcPct val="0"/>
              </a:spcBef>
              <a:buClrTx/>
              <a:buSzTx/>
              <a:buFontTx/>
              <a:buNone/>
            </a:pPr>
            <a:r>
              <a:rPr lang="en-US" altLang="en-US" sz="2400" b="1" dirty="0"/>
              <a:t>PUBLIC HEALTH: GENERAL </a:t>
            </a:r>
            <a:r>
              <a:rPr lang="en-US" altLang="en-US" sz="2400" b="1" dirty="0" smtClean="0"/>
              <a:t>PROVISIONS</a:t>
            </a:r>
          </a:p>
          <a:p>
            <a:pPr algn="ctr">
              <a:spcBef>
                <a:spcPct val="0"/>
              </a:spcBef>
              <a:buClrTx/>
              <a:buSzTx/>
              <a:buFontTx/>
              <a:buNone/>
            </a:pPr>
            <a:endParaRPr lang="en-US" altLang="en-US" sz="2400" b="1" dirty="0"/>
          </a:p>
          <a:p>
            <a:pPr algn="ctr">
              <a:spcBef>
                <a:spcPct val="0"/>
              </a:spcBef>
              <a:buClrTx/>
              <a:buSzTx/>
              <a:buFontTx/>
              <a:buNone/>
            </a:pPr>
            <a:r>
              <a:rPr lang="en-US" altLang="en-US" sz="2400" dirty="0"/>
              <a:t>Section 2. Section 381.986, Florida Statutes, is created to read:</a:t>
            </a:r>
          </a:p>
          <a:p>
            <a:pPr algn="ctr">
              <a:spcBef>
                <a:spcPct val="0"/>
              </a:spcBef>
              <a:buClrTx/>
              <a:buSzTx/>
              <a:buFontTx/>
              <a:buNone/>
            </a:pPr>
            <a:r>
              <a:rPr lang="en-US" altLang="en-US" sz="2400" dirty="0"/>
              <a:t>381.986 </a:t>
            </a:r>
            <a:r>
              <a:rPr lang="en-US" altLang="en-US" sz="2400" b="1" dirty="0">
                <a:solidFill>
                  <a:srgbClr val="002060"/>
                </a:solidFill>
                <a:effectLst>
                  <a:outerShdw blurRad="38100" dist="38100" dir="2700000" algn="tl">
                    <a:srgbClr val="000000">
                      <a:alpha val="43137"/>
                    </a:srgbClr>
                  </a:outerShdw>
                </a:effectLst>
              </a:rPr>
              <a:t>Compassionate use of low-THC cannabis</a:t>
            </a:r>
            <a:r>
              <a:rPr lang="en-US" altLang="en-US" sz="2400" b="1" dirty="0" smtClean="0">
                <a:solidFill>
                  <a:srgbClr val="002060"/>
                </a:solidFill>
                <a:effectLst>
                  <a:outerShdw blurRad="38100" dist="38100" dir="2700000" algn="tl">
                    <a:srgbClr val="000000">
                      <a:alpha val="43137"/>
                    </a:srgbClr>
                  </a:outerShdw>
                </a:effectLst>
              </a:rPr>
              <a:t>.</a:t>
            </a:r>
          </a:p>
          <a:p>
            <a:pPr algn="ctr">
              <a:spcBef>
                <a:spcPct val="0"/>
              </a:spcBef>
              <a:buClrTx/>
              <a:buSzTx/>
              <a:buFontTx/>
              <a:buNone/>
            </a:pPr>
            <a:endParaRPr lang="en-US" altLang="en-US" sz="2400" b="1" dirty="0" smtClean="0"/>
          </a:p>
          <a:p>
            <a:pPr algn="ctr">
              <a:spcBef>
                <a:spcPct val="0"/>
              </a:spcBef>
              <a:buClrTx/>
              <a:buSzTx/>
              <a:buFontTx/>
              <a:buNone/>
            </a:pPr>
            <a:r>
              <a:rPr lang="en-US" altLang="en-US" sz="1800" dirty="0" smtClean="0"/>
              <a:t>(a) “Dispensing organization” means an organization approved by the</a:t>
            </a:r>
          </a:p>
          <a:p>
            <a:pPr algn="ctr">
              <a:spcBef>
                <a:spcPct val="0"/>
              </a:spcBef>
              <a:buClrTx/>
              <a:buSzTx/>
              <a:buFontTx/>
              <a:buNone/>
            </a:pPr>
            <a:r>
              <a:rPr lang="en-US" altLang="en-US" sz="1800" dirty="0" smtClean="0"/>
              <a:t>department to cultivate, process, and dispense low-THC cannabis.</a:t>
            </a: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dirty="0"/>
          </a:p>
        </p:txBody>
      </p:sp>
      <p:sp>
        <p:nvSpPr>
          <p:cNvPr id="4" name="Text Box 9"/>
          <p:cNvSpPr txBox="1">
            <a:spLocks noChangeArrowheads="1"/>
          </p:cNvSpPr>
          <p:nvPr/>
        </p:nvSpPr>
        <p:spPr bwMode="auto">
          <a:xfrm>
            <a:off x="7133492" y="760431"/>
            <a:ext cx="3657600" cy="1077218"/>
          </a:xfrm>
          <a:prstGeom prst="rect">
            <a:avLst/>
          </a:prstGeom>
          <a:gradFill>
            <a:gsLst>
              <a:gs pos="100000">
                <a:schemeClr val="accent2"/>
              </a:gs>
              <a:gs pos="100000">
                <a:schemeClr val="dk1">
                  <a:tint val="90000"/>
                  <a:shade val="100000"/>
                  <a:satMod val="150000"/>
                  <a:lumMod val="100000"/>
                </a:schemeClr>
              </a:gs>
            </a:gsLst>
          </a:gradFill>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3200" b="1" dirty="0" smtClean="0">
                <a:solidFill>
                  <a:schemeClr val="tx1"/>
                </a:solidFill>
              </a:rPr>
              <a:t>Ch. 2014-157</a:t>
            </a:r>
          </a:p>
          <a:p>
            <a:pPr algn="ctr">
              <a:defRPr/>
            </a:pPr>
            <a:r>
              <a:rPr lang="en-US" sz="3200" b="1" dirty="0" smtClean="0">
                <a:solidFill>
                  <a:schemeClr val="tx1"/>
                </a:solidFill>
              </a:rPr>
              <a:t>Laws of Florida</a:t>
            </a:r>
            <a:endParaRPr lang="en-US" sz="3200" b="1" dirty="0">
              <a:solidFill>
                <a:schemeClr val="tx1"/>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1609" y="569976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0367" y="569976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2851" y="569976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24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cbd law</a:t>
            </a:r>
            <a:endParaRPr lang="en-US" dirty="0"/>
          </a:p>
        </p:txBody>
      </p:sp>
      <p:sp>
        <p:nvSpPr>
          <p:cNvPr id="3" name="Text Placeholder 3"/>
          <p:cNvSpPr txBox="1">
            <a:spLocks/>
          </p:cNvSpPr>
          <p:nvPr/>
        </p:nvSpPr>
        <p:spPr>
          <a:xfrm>
            <a:off x="342307" y="2084832"/>
            <a:ext cx="6439494" cy="44480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spcBef>
                <a:spcPct val="0"/>
              </a:spcBef>
              <a:buClrTx/>
              <a:buSzTx/>
              <a:buFontTx/>
              <a:buNone/>
            </a:pPr>
            <a:r>
              <a:rPr lang="en-US" altLang="en-US" sz="2400" b="1" dirty="0"/>
              <a:t>TITLE XXIX - PUBLIC HEALTH</a:t>
            </a:r>
          </a:p>
          <a:p>
            <a:pPr algn="ctr">
              <a:spcBef>
                <a:spcPct val="0"/>
              </a:spcBef>
              <a:buClrTx/>
              <a:buSzTx/>
              <a:buFontTx/>
              <a:buNone/>
            </a:pPr>
            <a:r>
              <a:rPr lang="en-US" altLang="en-US" sz="2400" b="1" dirty="0" smtClean="0"/>
              <a:t>FS 381.986(1)(b)</a:t>
            </a:r>
            <a:endParaRPr lang="en-US" altLang="en-US" sz="2400" b="1" dirty="0"/>
          </a:p>
          <a:p>
            <a:pPr algn="ctr">
              <a:spcBef>
                <a:spcPct val="0"/>
              </a:spcBef>
              <a:buClrTx/>
              <a:buSzTx/>
              <a:buFontTx/>
              <a:buNone/>
            </a:pPr>
            <a:r>
              <a:rPr lang="en-US" altLang="en-US" sz="2400" b="1" dirty="0" smtClean="0"/>
              <a:t>PUBLIC </a:t>
            </a:r>
            <a:r>
              <a:rPr lang="en-US" altLang="en-US" sz="2400" b="1" dirty="0"/>
              <a:t>HEALTH: GENERAL PROVISIONS</a:t>
            </a:r>
          </a:p>
          <a:p>
            <a:pPr>
              <a:spcBef>
                <a:spcPct val="0"/>
              </a:spcBef>
              <a:buClrTx/>
              <a:buSzTx/>
              <a:buFontTx/>
              <a:buNone/>
            </a:pPr>
            <a:endParaRPr lang="en-US" altLang="en-US" sz="1800" dirty="0"/>
          </a:p>
          <a:p>
            <a:pPr marL="285750" indent="-285750">
              <a:buFont typeface="Wingdings" panose="05000000000000000000" pitchFamily="2" charset="2"/>
              <a:buChar char="v"/>
            </a:pPr>
            <a:r>
              <a:rPr lang="en-US" altLang="en-US" sz="2000" dirty="0" smtClean="0"/>
              <a:t>‘“Low-THC cannabis’ </a:t>
            </a:r>
            <a:r>
              <a:rPr lang="en-US" altLang="en-US" sz="2000" dirty="0"/>
              <a:t>means a plant of the genus </a:t>
            </a:r>
            <a:r>
              <a:rPr lang="en-US" altLang="en-US" sz="2000" i="1" dirty="0"/>
              <a:t>Cannabis</a:t>
            </a:r>
            <a:r>
              <a:rPr lang="en-US" altLang="en-US" sz="2000" dirty="0"/>
              <a:t>, the dried flowers of which contain 0.8 percent or less of tetrahydrocannabinol and more than 10 percent of cannabidiol weight for weight; the seeds thereof; the resin extracted from any part of such plant; or any compound, manufacture, salt, derivative, mixture, or preparation of such plant or its seeds or resin that is dispensed only from a dispensing organization</a:t>
            </a:r>
            <a:r>
              <a:rPr lang="en-US" altLang="en-US" sz="2000" dirty="0" smtClean="0"/>
              <a:t>.”</a:t>
            </a:r>
            <a:endParaRPr lang="en-US" altLang="en-US" sz="2000" dirty="0"/>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altLang="en-US" b="1" dirty="0" smtClean="0">
              <a:latin typeface="Tw Cen MT Condensed (Headings)"/>
            </a:endParaRPr>
          </a:p>
          <a:p>
            <a:pPr marL="285750" indent="-285750">
              <a:buFont typeface="Wingdings" panose="05000000000000000000" pitchFamily="2" charset="2"/>
              <a:buChar char="v"/>
            </a:pPr>
            <a:endParaRPr lang="en-US" dirty="0"/>
          </a:p>
        </p:txBody>
      </p:sp>
      <p:sp>
        <p:nvSpPr>
          <p:cNvPr id="4" name="Text Box 9"/>
          <p:cNvSpPr txBox="1">
            <a:spLocks noChangeArrowheads="1"/>
          </p:cNvSpPr>
          <p:nvPr/>
        </p:nvSpPr>
        <p:spPr bwMode="auto">
          <a:xfrm>
            <a:off x="6781801" y="959569"/>
            <a:ext cx="5194299" cy="5262979"/>
          </a:xfrm>
          <a:prstGeom prst="rect">
            <a:avLst/>
          </a:prstGeom>
          <a:gradFill>
            <a:gsLst>
              <a:gs pos="100000">
                <a:schemeClr val="accent2"/>
              </a:gs>
              <a:gs pos="100000">
                <a:schemeClr val="dk1">
                  <a:tint val="90000"/>
                  <a:shade val="100000"/>
                  <a:satMod val="150000"/>
                  <a:lumMod val="100000"/>
                </a:schemeClr>
              </a:gs>
            </a:gsLst>
          </a:gradFill>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spcBef>
                <a:spcPct val="50000"/>
              </a:spcBef>
              <a:buFont typeface="Arial" panose="020B0604020202020204" pitchFamily="34" charset="0"/>
              <a:buChar char="•"/>
              <a:defRPr/>
            </a:pPr>
            <a:r>
              <a:rPr lang="en-US" sz="2800" b="1" dirty="0" smtClean="0">
                <a:solidFill>
                  <a:schemeClr val="tx1"/>
                </a:solidFill>
              </a:rPr>
              <a:t>381.986 (Compassionate use of low-THC cannabis)</a:t>
            </a:r>
          </a:p>
          <a:p>
            <a:pPr marL="342900" indent="-342900">
              <a:spcBef>
                <a:spcPct val="50000"/>
              </a:spcBef>
              <a:buFont typeface="Arial" panose="020B0604020202020204" pitchFamily="34" charset="0"/>
              <a:buChar char="•"/>
              <a:defRPr/>
            </a:pPr>
            <a:r>
              <a:rPr lang="en-US" sz="2800" b="1" dirty="0" smtClean="0">
                <a:solidFill>
                  <a:schemeClr val="tx1"/>
                </a:solidFill>
              </a:rPr>
              <a:t>381.987 (Public records exemption)</a:t>
            </a:r>
          </a:p>
          <a:p>
            <a:pPr marL="342900" indent="-342900">
              <a:spcBef>
                <a:spcPct val="50000"/>
              </a:spcBef>
              <a:buFont typeface="Arial" panose="020B0604020202020204" pitchFamily="34" charset="0"/>
              <a:buChar char="•"/>
              <a:defRPr/>
            </a:pPr>
            <a:r>
              <a:rPr lang="en-US" sz="2800" b="1" dirty="0" smtClean="0">
                <a:solidFill>
                  <a:schemeClr val="tx1"/>
                </a:solidFill>
              </a:rPr>
              <a:t>385.211 (Epilepsy T &amp; R at recognized medical centers)</a:t>
            </a:r>
          </a:p>
          <a:p>
            <a:pPr marL="342900" indent="-342900">
              <a:spcBef>
                <a:spcPct val="50000"/>
              </a:spcBef>
              <a:buFont typeface="Arial" panose="020B0604020202020204" pitchFamily="34" charset="0"/>
              <a:buChar char="•"/>
              <a:defRPr/>
            </a:pPr>
            <a:r>
              <a:rPr lang="en-US" sz="2800" b="1" dirty="0">
                <a:solidFill>
                  <a:schemeClr val="tx1"/>
                </a:solidFill>
              </a:rPr>
              <a:t>8</a:t>
            </a:r>
            <a:r>
              <a:rPr lang="en-US" sz="2800" b="1" dirty="0" smtClean="0">
                <a:solidFill>
                  <a:schemeClr val="tx1"/>
                </a:solidFill>
              </a:rPr>
              <a:t>93.02(3) (Criminal definition of cannabis)</a:t>
            </a:r>
          </a:p>
          <a:p>
            <a:pPr marL="342900" indent="-342900">
              <a:spcBef>
                <a:spcPct val="50000"/>
              </a:spcBef>
              <a:buFont typeface="Arial" panose="020B0604020202020204" pitchFamily="34" charset="0"/>
              <a:buChar char="•"/>
              <a:defRPr/>
            </a:pPr>
            <a:r>
              <a:rPr lang="en-US" sz="2800" b="1" dirty="0" smtClean="0">
                <a:solidFill>
                  <a:schemeClr val="tx1"/>
                </a:solidFill>
              </a:rPr>
              <a:t>1004.441 (Epilepsy post-secondary T &amp; R education)</a:t>
            </a:r>
          </a:p>
        </p:txBody>
      </p:sp>
    </p:spTree>
    <p:extLst>
      <p:ext uri="{BB962C8B-B14F-4D97-AF65-F5344CB8AC3E}">
        <p14:creationId xmlns:p14="http://schemas.microsoft.com/office/powerpoint/2010/main" val="2640258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467" y="169333"/>
            <a:ext cx="11870266" cy="645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931333" y="505714"/>
            <a:ext cx="10329334" cy="5846571"/>
          </a:xfrm>
          <a:prstGeom prst="rect">
            <a:avLst/>
          </a:prstGeom>
        </p:spPr>
      </p:pic>
    </p:spTree>
    <p:extLst>
      <p:ext uri="{BB962C8B-B14F-4D97-AF65-F5344CB8AC3E}">
        <p14:creationId xmlns:p14="http://schemas.microsoft.com/office/powerpoint/2010/main" val="1236908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1008546" cy="1499616"/>
          </a:xfrm>
        </p:spPr>
        <p:txBody>
          <a:bodyPr/>
          <a:lstStyle/>
          <a:p>
            <a:r>
              <a:rPr lang="en-US" dirty="0" smtClean="0"/>
              <a:t>DOH Office of compassionate use rule making</a:t>
            </a:r>
            <a:endParaRPr lang="en-US" dirty="0"/>
          </a:p>
        </p:txBody>
      </p:sp>
      <p:sp>
        <p:nvSpPr>
          <p:cNvPr id="6" name="Rectangle 5"/>
          <p:cNvSpPr/>
          <p:nvPr/>
        </p:nvSpPr>
        <p:spPr>
          <a:xfrm>
            <a:off x="0" y="153104"/>
            <a:ext cx="121920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4267"/>
            <a:ext cx="12192000" cy="1081024"/>
          </a:xfrm>
          <a:prstGeom prst="rect">
            <a:avLst/>
          </a:prstGeom>
        </p:spPr>
      </p:pic>
      <p:sp>
        <p:nvSpPr>
          <p:cNvPr id="5" name="TextBox 4"/>
          <p:cNvSpPr txBox="1"/>
          <p:nvPr/>
        </p:nvSpPr>
        <p:spPr>
          <a:xfrm>
            <a:off x="521589" y="1994557"/>
            <a:ext cx="10725150" cy="3108543"/>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t> Rules 64-4.001, .002, .004, .005 &amp; .009</a:t>
            </a:r>
          </a:p>
          <a:p>
            <a:pPr marL="285750" indent="-285750">
              <a:buFont typeface="Wingdings" panose="05000000000000000000" pitchFamily="2" charset="2"/>
              <a:buChar char="v"/>
            </a:pPr>
            <a:r>
              <a:rPr lang="en-US" sz="2800" dirty="0"/>
              <a:t> </a:t>
            </a:r>
            <a:r>
              <a:rPr lang="en-US" sz="2800" dirty="0" smtClean="0"/>
              <a:t>30 years; $60,063 app fee; score cards; Dept. of Ag &gt; 400,000 plants; $5M performance bond; certified financial ability for 2-yr cycle</a:t>
            </a:r>
          </a:p>
          <a:p>
            <a:pPr marL="285750" indent="-285750">
              <a:buFont typeface="Wingdings" panose="05000000000000000000" pitchFamily="2" charset="2"/>
              <a:buChar char="v"/>
            </a:pPr>
            <a:r>
              <a:rPr lang="en-US" sz="2800" dirty="0"/>
              <a:t> Promulgation triggered six DOAH </a:t>
            </a:r>
            <a:r>
              <a:rPr lang="en-US" sz="2800" dirty="0" smtClean="0"/>
              <a:t>administrative rule challenges – petitioners and the agency </a:t>
            </a:r>
            <a:r>
              <a:rPr lang="en-US" sz="2800" b="1" dirty="0" smtClean="0"/>
              <a:t>were ripe for mediation </a:t>
            </a:r>
            <a:r>
              <a:rPr lang="en-US" sz="2800" dirty="0" smtClean="0"/>
              <a:t>under s. 120.573</a:t>
            </a:r>
          </a:p>
          <a:p>
            <a:pPr marL="285750" indent="-285750">
              <a:buFont typeface="Wingdings" panose="05000000000000000000" pitchFamily="2" charset="2"/>
              <a:buChar char="v"/>
            </a:pPr>
            <a:r>
              <a:rPr lang="en-US" sz="2800" dirty="0" smtClean="0"/>
              <a:t> Nursery application period ended July 8, 2015</a:t>
            </a:r>
          </a:p>
          <a:p>
            <a:pPr marL="285750" indent="-285750">
              <a:buFont typeface="Wingdings" panose="05000000000000000000" pitchFamily="2" charset="2"/>
              <a:buChar char="v"/>
            </a:pPr>
            <a:r>
              <a:rPr lang="en-US" sz="2800" dirty="0" smtClean="0"/>
              <a:t> Vertical </a:t>
            </a:r>
            <a:r>
              <a:rPr lang="en-US" sz="2800" dirty="0"/>
              <a:t>integration </a:t>
            </a:r>
            <a:r>
              <a:rPr lang="en-US" sz="2800" dirty="0" smtClean="0"/>
              <a:t>lawsuits and </a:t>
            </a:r>
            <a:r>
              <a:rPr lang="en-US" sz="2800" b="1" dirty="0" smtClean="0"/>
              <a:t>mediations </a:t>
            </a:r>
            <a:r>
              <a:rPr lang="en-US" sz="2800" dirty="0" smtClean="0"/>
              <a:t>likely to follow</a:t>
            </a:r>
            <a:endParaRPr lang="en-US" sz="2800" dirty="0"/>
          </a:p>
        </p:txBody>
      </p:sp>
    </p:spTree>
    <p:extLst>
      <p:ext uri="{BB962C8B-B14F-4D97-AF65-F5344CB8AC3E}">
        <p14:creationId xmlns:p14="http://schemas.microsoft.com/office/powerpoint/2010/main" val="1935555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xfrm>
            <a:off x="0" y="0"/>
            <a:ext cx="12188952" cy="4572000"/>
          </a:xfrm>
          <a:solidFill>
            <a:schemeClr val="accent1">
              <a:lumMod val="75000"/>
            </a:schemeClr>
          </a:solidFill>
          <a:ln>
            <a:solidFill>
              <a:schemeClr val="accent1"/>
            </a:solidFill>
          </a:ln>
        </p:spPr>
      </p:sp>
      <p:sp>
        <p:nvSpPr>
          <p:cNvPr id="4" name="Title 3"/>
          <p:cNvSpPr>
            <a:spLocks noGrp="1"/>
          </p:cNvSpPr>
          <p:nvPr>
            <p:ph type="title"/>
          </p:nvPr>
        </p:nvSpPr>
        <p:spPr>
          <a:xfrm>
            <a:off x="651933" y="1554480"/>
            <a:ext cx="11540067" cy="1463040"/>
          </a:xfrm>
        </p:spPr>
        <p:txBody>
          <a:bodyPr>
            <a:noAutofit/>
          </a:bodyPr>
          <a:lstStyle/>
          <a:p>
            <a:pPr algn="ctr"/>
            <a:r>
              <a:rPr lang="en-US" sz="7400" dirty="0" smtClean="0">
                <a:solidFill>
                  <a:schemeClr val="tx1"/>
                </a:solidFill>
              </a:rPr>
              <a:t>Bill wohlsifer, Esq.</a:t>
            </a:r>
            <a:br>
              <a:rPr lang="en-US" sz="7400" dirty="0" smtClean="0">
                <a:solidFill>
                  <a:schemeClr val="tx1"/>
                </a:solidFill>
              </a:rPr>
            </a:br>
            <a:r>
              <a:rPr lang="en-US" sz="7400" dirty="0" smtClean="0">
                <a:solidFill>
                  <a:schemeClr val="tx1"/>
                </a:solidFill>
              </a:rPr>
              <a:t>attorney </a:t>
            </a:r>
            <a:r>
              <a:rPr lang="en-US" sz="7400" dirty="0">
                <a:solidFill>
                  <a:schemeClr val="tx1"/>
                </a:solidFill>
              </a:rPr>
              <a:t>&amp;</a:t>
            </a:r>
            <a:r>
              <a:rPr lang="en-US" sz="7400" dirty="0" smtClean="0">
                <a:solidFill>
                  <a:schemeClr val="tx1"/>
                </a:solidFill>
              </a:rPr>
              <a:t> mediator</a:t>
            </a:r>
            <a:endParaRPr lang="en-US" sz="7400" dirty="0">
              <a:solidFill>
                <a:schemeClr val="tx1"/>
              </a:solidFill>
            </a:endParaRPr>
          </a:p>
        </p:txBody>
      </p:sp>
      <p:sp>
        <p:nvSpPr>
          <p:cNvPr id="6" name="Text Placeholder 5"/>
          <p:cNvSpPr>
            <a:spLocks noGrp="1"/>
          </p:cNvSpPr>
          <p:nvPr>
            <p:ph type="body" sz="half" idx="2"/>
          </p:nvPr>
        </p:nvSpPr>
        <p:spPr>
          <a:xfrm>
            <a:off x="270932" y="4991947"/>
            <a:ext cx="7907867" cy="1463040"/>
          </a:xfrm>
        </p:spPr>
        <p:txBody>
          <a:bodyPr>
            <a:normAutofit fontScale="92500" lnSpcReduction="20000"/>
          </a:bodyPr>
          <a:lstStyle/>
          <a:p>
            <a:pPr algn="ctr"/>
            <a:r>
              <a:rPr lang="en-US" altLang="en-US" sz="3600" b="1" dirty="0">
                <a:solidFill>
                  <a:schemeClr val="tx1"/>
                </a:solidFill>
                <a:latin typeface="Tahoma" panose="020B0604030504040204" pitchFamily="34" charset="0"/>
              </a:rPr>
              <a:t>Dispute Resolution Conference </a:t>
            </a:r>
          </a:p>
          <a:p>
            <a:pPr algn="ctr"/>
            <a:r>
              <a:rPr lang="en-US" altLang="en-US" sz="3600" b="1" dirty="0">
                <a:solidFill>
                  <a:schemeClr val="tx1"/>
                </a:solidFill>
                <a:latin typeface="Tahoma" panose="020B0604030504040204" pitchFamily="34" charset="0"/>
              </a:rPr>
              <a:t>Orlando</a:t>
            </a:r>
          </a:p>
          <a:p>
            <a:pPr algn="ctr"/>
            <a:r>
              <a:rPr lang="en-US" altLang="en-US" sz="3600" b="1" dirty="0">
                <a:solidFill>
                  <a:schemeClr val="tx1"/>
                </a:solidFill>
                <a:latin typeface="Tahoma" panose="020B0604030504040204" pitchFamily="34" charset="0"/>
              </a:rPr>
              <a:t>July 31, 2015</a:t>
            </a:r>
          </a:p>
          <a:p>
            <a:endParaRPr lang="en-US" dirty="0"/>
          </a:p>
        </p:txBody>
      </p:sp>
      <p:sp>
        <p:nvSpPr>
          <p:cNvPr id="9" name="TextBox 8"/>
          <p:cNvSpPr txBox="1"/>
          <p:nvPr/>
        </p:nvSpPr>
        <p:spPr>
          <a:xfrm>
            <a:off x="8432800" y="5260814"/>
            <a:ext cx="3756152" cy="855619"/>
          </a:xfrm>
          <a:prstGeom prst="rect">
            <a:avLst/>
          </a:prstGeom>
          <a:noFill/>
        </p:spPr>
        <p:txBody>
          <a:bodyPr wrap="square" rtlCol="0">
            <a:spAutoFit/>
          </a:bodyPr>
          <a:lstStyle/>
          <a:p>
            <a:pPr algn="ctr">
              <a:lnSpc>
                <a:spcPct val="80000"/>
              </a:lnSpc>
              <a:defRPr/>
            </a:pPr>
            <a:r>
              <a:rPr lang="en-US" altLang="en-US" sz="2600" b="1" dirty="0">
                <a:latin typeface="Tahoma" panose="020B0604030504040204" pitchFamily="34" charset="0"/>
              </a:rPr>
              <a:t>Tallahassee, Florida </a:t>
            </a:r>
            <a:r>
              <a:rPr lang="en-US" altLang="en-US" sz="3600" b="1" dirty="0" smtClean="0">
                <a:latin typeface="Tahoma" panose="020B0604030504040204" pitchFamily="34" charset="0"/>
              </a:rPr>
              <a:t>850-219-8888</a:t>
            </a:r>
            <a:endParaRPr lang="en-US" altLang="en-US" sz="3600" b="1" dirty="0">
              <a:latin typeface="Tahoma" panose="020B0604030504040204" pitchFamily="34" charset="0"/>
            </a:endParaRPr>
          </a:p>
        </p:txBody>
      </p:sp>
      <p:sp>
        <p:nvSpPr>
          <p:cNvPr id="8" name="TextBox 7"/>
          <p:cNvSpPr txBox="1"/>
          <p:nvPr/>
        </p:nvSpPr>
        <p:spPr>
          <a:xfrm>
            <a:off x="8432800" y="6116433"/>
            <a:ext cx="3756152" cy="338554"/>
          </a:xfrm>
          <a:prstGeom prst="rect">
            <a:avLst/>
          </a:prstGeom>
          <a:noFill/>
        </p:spPr>
        <p:txBody>
          <a:bodyPr wrap="square" rtlCol="0">
            <a:spAutoFit/>
          </a:bodyPr>
          <a:lstStyle/>
          <a:p>
            <a:pPr algn="ctr">
              <a:lnSpc>
                <a:spcPct val="80000"/>
              </a:lnSpc>
              <a:defRPr/>
            </a:pPr>
            <a:r>
              <a:rPr lang="en-US" altLang="en-US" sz="2000" b="1" dirty="0" smtClean="0">
                <a:latin typeface="Tahoma" panose="020B0604030504040204" pitchFamily="34" charset="0"/>
              </a:rPr>
              <a:t>William@Wohlsifer.com</a:t>
            </a:r>
            <a:endParaRPr lang="en-US" altLang="en-US" sz="2000" b="1" dirty="0">
              <a:latin typeface="Tahoma" panose="020B0604030504040204" pitchFamily="34" charset="0"/>
            </a:endParaRPr>
          </a:p>
        </p:txBody>
      </p:sp>
    </p:spTree>
    <p:extLst>
      <p:ext uri="{BB962C8B-B14F-4D97-AF65-F5344CB8AC3E}">
        <p14:creationId xmlns:p14="http://schemas.microsoft.com/office/powerpoint/2010/main" val="1329933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Compassionate Use Registry</a:t>
            </a:r>
            <a:endParaRPr lang="en-US" dirty="0"/>
          </a:p>
        </p:txBody>
      </p:sp>
      <p:sp>
        <p:nvSpPr>
          <p:cNvPr id="4" name="Rectangle 1"/>
          <p:cNvSpPr>
            <a:spLocks noChangeArrowheads="1"/>
          </p:cNvSpPr>
          <p:nvPr/>
        </p:nvSpPr>
        <p:spPr bwMode="auto">
          <a:xfrm>
            <a:off x="763302" y="2084832"/>
            <a:ext cx="11074400" cy="3108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b="1" dirty="0" smtClean="0"/>
              <a:t>“The </a:t>
            </a:r>
            <a:r>
              <a:rPr lang="en-US" altLang="en-US" sz="2800" b="1" dirty="0"/>
              <a:t>knowledge of </a:t>
            </a:r>
            <a:r>
              <a:rPr lang="en-US" altLang="en-US" sz="2800" b="1" dirty="0" smtClean="0"/>
              <a:t>a patient’s </a:t>
            </a:r>
            <a:r>
              <a:rPr lang="en-US" altLang="en-US" sz="2800" b="1" dirty="0"/>
              <a:t>use of low-THC cannabis</a:t>
            </a:r>
            <a:r>
              <a:rPr lang="en-US" altLang="en-US" sz="2800" dirty="0"/>
              <a:t>, the knowledge that </a:t>
            </a:r>
            <a:r>
              <a:rPr lang="en-US" altLang="en-US" sz="2800" dirty="0" smtClean="0"/>
              <a:t>a physician orders </a:t>
            </a:r>
            <a:r>
              <a:rPr lang="en-US" altLang="en-US" sz="2800" dirty="0"/>
              <a:t>the use of low-THC cannabis, and the knowledge of the patient’s medical condition </a:t>
            </a:r>
            <a:r>
              <a:rPr lang="en-US" altLang="en-US" sz="2800" b="1" dirty="0"/>
              <a:t>could be used to embarrass, humiliate, harass, or discriminate against the patient and the </a:t>
            </a:r>
            <a:r>
              <a:rPr lang="en-US" altLang="en-US" sz="2800" b="1" dirty="0" smtClean="0"/>
              <a:t>physician. </a:t>
            </a:r>
            <a:r>
              <a:rPr lang="en-US" altLang="en-US" sz="2800" dirty="0" smtClean="0"/>
              <a:t>This information could be used as a discriminatory tool by an employer who disapproves of the patient's use of low-THC cannabis or of the physician's ordering such use.”</a:t>
            </a:r>
            <a:endParaRPr lang="en-US" altLang="en-US" sz="2800" dirty="0"/>
          </a:p>
        </p:txBody>
      </p:sp>
      <p:sp>
        <p:nvSpPr>
          <p:cNvPr id="6" name="Rectangle 5"/>
          <p:cNvSpPr/>
          <p:nvPr/>
        </p:nvSpPr>
        <p:spPr>
          <a:xfrm>
            <a:off x="0" y="153104"/>
            <a:ext cx="12192000" cy="5588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4267"/>
            <a:ext cx="12192000" cy="1081024"/>
          </a:xfrm>
          <a:prstGeom prst="rect">
            <a:avLst/>
          </a:prstGeom>
        </p:spPr>
      </p:pic>
      <p:sp>
        <p:nvSpPr>
          <p:cNvPr id="7" name="Text Box 9"/>
          <p:cNvSpPr txBox="1">
            <a:spLocks noChangeArrowheads="1"/>
          </p:cNvSpPr>
          <p:nvPr/>
        </p:nvSpPr>
        <p:spPr bwMode="auto">
          <a:xfrm>
            <a:off x="7810500" y="798203"/>
            <a:ext cx="3657600" cy="1200329"/>
          </a:xfrm>
          <a:prstGeom prst="rect">
            <a:avLst/>
          </a:prstGeom>
          <a:gradFill>
            <a:gsLst>
              <a:gs pos="100000">
                <a:schemeClr val="accent2"/>
              </a:gs>
              <a:gs pos="100000">
                <a:schemeClr val="dk1">
                  <a:tint val="90000"/>
                  <a:shade val="100000"/>
                  <a:satMod val="150000"/>
                  <a:lumMod val="100000"/>
                </a:schemeClr>
              </a:gs>
            </a:gsLst>
          </a:gradFill>
          <a:ln>
            <a:solidFill>
              <a:schemeClr val="accent1"/>
            </a:solidFill>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US" sz="2400" b="1" dirty="0">
                <a:solidFill>
                  <a:schemeClr val="tx1"/>
                </a:solidFill>
              </a:rPr>
              <a:t>Ch. </a:t>
            </a:r>
            <a:r>
              <a:rPr lang="en-US" sz="2400" b="1" dirty="0" smtClean="0">
                <a:solidFill>
                  <a:schemeClr val="tx1"/>
                </a:solidFill>
              </a:rPr>
              <a:t>2014-158</a:t>
            </a:r>
          </a:p>
          <a:p>
            <a:pPr algn="ctr">
              <a:defRPr/>
            </a:pPr>
            <a:r>
              <a:rPr lang="en-US" sz="2400" b="1" dirty="0" smtClean="0">
                <a:solidFill>
                  <a:schemeClr val="tx1"/>
                </a:solidFill>
              </a:rPr>
              <a:t>Laws of Florida</a:t>
            </a:r>
            <a:endParaRPr lang="en-US" sz="2400" b="1" dirty="0">
              <a:solidFill>
                <a:schemeClr val="tx1"/>
              </a:solidFill>
            </a:endParaRPr>
          </a:p>
          <a:p>
            <a:pPr algn="ctr">
              <a:defRPr/>
            </a:pPr>
            <a:r>
              <a:rPr lang="en-US" sz="2400" b="1" dirty="0" smtClean="0">
                <a:solidFill>
                  <a:schemeClr val="tx1"/>
                </a:solidFill>
              </a:rPr>
              <a:t>Legislative Findings, Sec </a:t>
            </a:r>
            <a:r>
              <a:rPr lang="en-US" sz="2400" b="1" dirty="0">
                <a:solidFill>
                  <a:schemeClr val="tx1"/>
                </a:solidFill>
              </a:rPr>
              <a:t>2 </a:t>
            </a:r>
          </a:p>
        </p:txBody>
      </p:sp>
    </p:spTree>
    <p:extLst>
      <p:ext uri="{BB962C8B-B14F-4D97-AF65-F5344CB8AC3E}">
        <p14:creationId xmlns:p14="http://schemas.microsoft.com/office/powerpoint/2010/main" val="5938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Compassionate Use Registry</a:t>
            </a:r>
            <a:endParaRPr lang="en-US" dirty="0"/>
          </a:p>
        </p:txBody>
      </p:sp>
      <p:sp>
        <p:nvSpPr>
          <p:cNvPr id="4" name="Rectangle 1"/>
          <p:cNvSpPr>
            <a:spLocks noChangeArrowheads="1"/>
          </p:cNvSpPr>
          <p:nvPr/>
        </p:nvSpPr>
        <p:spPr bwMode="auto">
          <a:xfrm>
            <a:off x="372532" y="2084832"/>
            <a:ext cx="7061201" cy="3970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800" dirty="0" smtClean="0"/>
              <a:t>“However, despite</a:t>
            </a:r>
            <a:r>
              <a:rPr lang="en-US" altLang="en-US" sz="2800" b="1" dirty="0" smtClean="0"/>
              <a:t> </a:t>
            </a:r>
            <a:r>
              <a:rPr lang="en-US" altLang="en-US" sz="2800" dirty="0" smtClean="0"/>
              <a:t>the </a:t>
            </a:r>
            <a:r>
              <a:rPr lang="en-US" altLang="en-US" sz="2800" dirty="0"/>
              <a:t>potential hazards of collecting such information</a:t>
            </a:r>
            <a:r>
              <a:rPr lang="en-US" altLang="en-US" sz="2800" b="1" dirty="0"/>
              <a:t>, maintaining the compassionate use registry established under s. 381.986, Florida Statutes, is necessary </a:t>
            </a:r>
            <a:r>
              <a:rPr lang="en-US" altLang="en-US" sz="2800" dirty="0"/>
              <a:t>to prevent the diversion and nonmedical use of any low-THC cannabis as well as to aid and improve research done on the efficacy of low-THC cannabis</a:t>
            </a:r>
            <a:r>
              <a:rPr lang="en-US" altLang="en-US" sz="2800" dirty="0" smtClean="0"/>
              <a:t>.”</a:t>
            </a:r>
            <a:endParaRPr lang="en-US" altLang="en-US" sz="2800" dirty="0"/>
          </a:p>
        </p:txBody>
      </p:sp>
      <p:sp>
        <p:nvSpPr>
          <p:cNvPr id="6" name="Rectangle 5"/>
          <p:cNvSpPr/>
          <p:nvPr/>
        </p:nvSpPr>
        <p:spPr>
          <a:xfrm>
            <a:off x="0" y="153104"/>
            <a:ext cx="12192000" cy="5588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stretch>
            <a:fillRect/>
          </a:stretch>
        </p:blipFill>
        <p:spPr>
          <a:xfrm>
            <a:off x="7891462" y="2084832"/>
            <a:ext cx="3825875" cy="3970318"/>
          </a:xfrm>
          <a:prstGeom prst="rect">
            <a:avLst/>
          </a:prstGeom>
        </p:spPr>
      </p:pic>
      <p:sp>
        <p:nvSpPr>
          <p:cNvPr id="9" name="Text Box 9"/>
          <p:cNvSpPr txBox="1">
            <a:spLocks noChangeArrowheads="1"/>
          </p:cNvSpPr>
          <p:nvPr/>
        </p:nvSpPr>
        <p:spPr bwMode="auto">
          <a:xfrm>
            <a:off x="7923645" y="900149"/>
            <a:ext cx="3657600" cy="1200329"/>
          </a:xfrm>
          <a:prstGeom prst="rect">
            <a:avLst/>
          </a:prstGeom>
          <a:gradFill>
            <a:gsLst>
              <a:gs pos="100000">
                <a:schemeClr val="accent2"/>
              </a:gs>
              <a:gs pos="100000">
                <a:schemeClr val="dk1">
                  <a:tint val="90000"/>
                  <a:shade val="100000"/>
                  <a:satMod val="150000"/>
                  <a:lumMod val="100000"/>
                </a:schemeClr>
              </a:gs>
            </a:gsLst>
          </a:gradFill>
          <a:ln>
            <a:solidFill>
              <a:schemeClr val="accent1"/>
            </a:solidFill>
            <a:headEnd/>
            <a:tailEnd/>
          </a:ln>
        </p:spPr>
        <p:style>
          <a:lnRef idx="0">
            <a:schemeClr val="dk1"/>
          </a:lnRef>
          <a:fillRef idx="3">
            <a:schemeClr val="dk1"/>
          </a:fillRef>
          <a:effectRef idx="3">
            <a:schemeClr val="dk1"/>
          </a:effectRef>
          <a:fontRef idx="minor">
            <a:schemeClr val="lt1"/>
          </a:fontRef>
        </p:style>
        <p:txBody>
          <a:bodyPr>
            <a:spAutoFit/>
          </a:bodyPr>
          <a:lstStyle/>
          <a:p>
            <a:pPr algn="ctr">
              <a:spcBef>
                <a:spcPct val="50000"/>
              </a:spcBef>
              <a:defRPr/>
            </a:pPr>
            <a:r>
              <a:rPr lang="en-US" sz="2400" b="1" dirty="0">
                <a:solidFill>
                  <a:schemeClr val="tx1"/>
                </a:solidFill>
              </a:rPr>
              <a:t>Ch. 2014-158</a:t>
            </a:r>
          </a:p>
          <a:p>
            <a:pPr algn="ctr">
              <a:defRPr/>
            </a:pPr>
            <a:r>
              <a:rPr lang="en-US" sz="2400" b="1" dirty="0">
                <a:solidFill>
                  <a:schemeClr val="tx1"/>
                </a:solidFill>
              </a:rPr>
              <a:t>Laws of Florida</a:t>
            </a:r>
          </a:p>
          <a:p>
            <a:pPr algn="ctr">
              <a:defRPr/>
            </a:pPr>
            <a:r>
              <a:rPr lang="en-US" sz="2400" b="1" dirty="0">
                <a:solidFill>
                  <a:schemeClr val="tx1"/>
                </a:solidFill>
              </a:rPr>
              <a:t>Legislative Findings, Sec 2</a:t>
            </a:r>
          </a:p>
        </p:txBody>
      </p:sp>
    </p:spTree>
    <p:extLst>
      <p:ext uri="{BB962C8B-B14F-4D97-AF65-F5344CB8AC3E}">
        <p14:creationId xmlns:p14="http://schemas.microsoft.com/office/powerpoint/2010/main" val="14475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t>Florida Patient’s Bill of Rights – </a:t>
            </a:r>
            <a:r>
              <a:rPr lang="en-US" altLang="en-US" sz="4400" b="1" dirty="0" smtClean="0"/>
              <a:t/>
            </a:r>
            <a:br>
              <a:rPr lang="en-US" altLang="en-US" sz="4400" b="1" dirty="0" smtClean="0"/>
            </a:br>
            <a:r>
              <a:rPr lang="en-US" altLang="en-US" sz="4400" b="1" dirty="0" smtClean="0"/>
              <a:t>381.026(4</a:t>
            </a:r>
            <a:r>
              <a:rPr lang="en-US" altLang="en-US" sz="4400" b="1" dirty="0"/>
              <a:t>)(d)(3), FS </a:t>
            </a:r>
            <a:endParaRPr lang="en-US" sz="4400" dirty="0"/>
          </a:p>
        </p:txBody>
      </p:sp>
      <p:sp>
        <p:nvSpPr>
          <p:cNvPr id="3" name="Content Placeholder 2"/>
          <p:cNvSpPr>
            <a:spLocks noGrp="1"/>
          </p:cNvSpPr>
          <p:nvPr>
            <p:ph idx="1"/>
          </p:nvPr>
        </p:nvSpPr>
        <p:spPr>
          <a:xfrm>
            <a:off x="1024128" y="2286000"/>
            <a:ext cx="9720073" cy="3325091"/>
          </a:xfrm>
        </p:spPr>
        <p:txBody>
          <a:bodyPr>
            <a:noAutofit/>
          </a:bodyPr>
          <a:lstStyle/>
          <a:p>
            <a:r>
              <a:rPr lang="en-US" altLang="en-US" sz="3200" b="1" dirty="0"/>
              <a:t/>
            </a:r>
            <a:br>
              <a:rPr lang="en-US" altLang="en-US" sz="3200" b="1" dirty="0"/>
            </a:br>
            <a:r>
              <a:rPr lang="en-US" altLang="en-US" sz="3200" dirty="0" smtClean="0"/>
              <a:t>“</a:t>
            </a:r>
            <a:r>
              <a:rPr lang="en-US" altLang="en-US" sz="3200" dirty="0"/>
              <a:t>A patient has the right to access any mode of treatment that is, in his or her own judgment and the judgment of his or her health care practitioner, in the best interests of the patient, </a:t>
            </a:r>
            <a:r>
              <a:rPr lang="en-US" altLang="en-US" sz="3200" b="1" dirty="0"/>
              <a:t>including complementary or alternative health care treatments</a:t>
            </a:r>
            <a:r>
              <a:rPr lang="en-US" altLang="en-US" sz="3200" dirty="0"/>
              <a:t>, in accordance with the provisions of s. 456.41</a:t>
            </a:r>
            <a:r>
              <a:rPr lang="en-US" altLang="en-US" sz="3200" dirty="0" smtClean="0"/>
              <a:t>.”</a:t>
            </a:r>
            <a:r>
              <a:rPr lang="en-US" altLang="en-US" sz="3200" dirty="0"/>
              <a:t/>
            </a:r>
            <a:br>
              <a:rPr lang="en-US" altLang="en-US" sz="3200" dirty="0"/>
            </a:br>
            <a:r>
              <a:rPr lang="en-US" altLang="en-US" sz="3200" dirty="0"/>
              <a:t/>
            </a:r>
            <a:br>
              <a:rPr lang="en-US" altLang="en-US" sz="3200" dirty="0"/>
            </a:br>
            <a:endParaRPr lang="en-US" sz="3200" dirty="0"/>
          </a:p>
        </p:txBody>
      </p:sp>
      <p:sp>
        <p:nvSpPr>
          <p:cNvPr id="4" name="Rectangle 3"/>
          <p:cNvSpPr/>
          <p:nvPr/>
        </p:nvSpPr>
        <p:spPr>
          <a:xfrm>
            <a:off x="0" y="0"/>
            <a:ext cx="12192000" cy="5588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6976"/>
            <a:ext cx="12192000" cy="1081024"/>
          </a:xfrm>
          <a:prstGeom prst="rect">
            <a:avLst/>
          </a:prstGeom>
        </p:spPr>
      </p:pic>
      <p:sp>
        <p:nvSpPr>
          <p:cNvPr id="7" name="Text Box 9"/>
          <p:cNvSpPr txBox="1">
            <a:spLocks noChangeArrowheads="1"/>
          </p:cNvSpPr>
          <p:nvPr/>
        </p:nvSpPr>
        <p:spPr bwMode="auto">
          <a:xfrm>
            <a:off x="8235372" y="1538049"/>
            <a:ext cx="3657600" cy="584775"/>
          </a:xfrm>
          <a:prstGeom prst="rect">
            <a:avLst/>
          </a:prstGeom>
          <a:gradFill>
            <a:gsLst>
              <a:gs pos="100000">
                <a:schemeClr val="accent2"/>
              </a:gs>
              <a:gs pos="100000">
                <a:schemeClr val="dk1">
                  <a:tint val="90000"/>
                  <a:shade val="100000"/>
                  <a:satMod val="150000"/>
                  <a:lumMod val="100000"/>
                </a:schemeClr>
              </a:gs>
            </a:gsLst>
          </a:gradFill>
          <a:ln>
            <a:solidFill>
              <a:schemeClr val="accent1"/>
            </a:solidFill>
            <a:headEnd/>
            <a:tailEnd/>
          </a:ln>
        </p:spPr>
        <p:style>
          <a:lnRef idx="0">
            <a:schemeClr val="dk1"/>
          </a:lnRef>
          <a:fillRef idx="3">
            <a:schemeClr val="dk1"/>
          </a:fillRef>
          <a:effectRef idx="3">
            <a:schemeClr val="dk1"/>
          </a:effectRef>
          <a:fontRef idx="minor">
            <a:schemeClr val="lt1"/>
          </a:fontRef>
        </p:style>
        <p:txBody>
          <a:bodyPr>
            <a:spAutoFit/>
          </a:bodyPr>
          <a:lstStyle/>
          <a:p>
            <a:pPr algn="ctr"/>
            <a:r>
              <a:rPr lang="en-US" altLang="en-US" sz="3200" b="1" dirty="0">
                <a:solidFill>
                  <a:schemeClr val="tx1"/>
                </a:solidFill>
              </a:rPr>
              <a:t>We Have Rights!</a:t>
            </a:r>
            <a:endParaRPr lang="en-US" sz="3200" dirty="0">
              <a:solidFill>
                <a:schemeClr val="tx1"/>
              </a:solidFill>
            </a:endParaRPr>
          </a:p>
        </p:txBody>
      </p:sp>
    </p:spTree>
    <p:extLst>
      <p:ext uri="{BB962C8B-B14F-4D97-AF65-F5344CB8AC3E}">
        <p14:creationId xmlns:p14="http://schemas.microsoft.com/office/powerpoint/2010/main" val="2810928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281164" y="1872037"/>
            <a:ext cx="4719828" cy="4237061"/>
          </a:xfrm>
          <a:prstGeom prst="rect">
            <a:avLst/>
          </a:prstGeom>
        </p:spPr>
      </p:pic>
      <p:sp>
        <p:nvSpPr>
          <p:cNvPr id="2" name="Title 1"/>
          <p:cNvSpPr>
            <a:spLocks noGrp="1"/>
          </p:cNvSpPr>
          <p:nvPr>
            <p:ph type="title"/>
          </p:nvPr>
        </p:nvSpPr>
        <p:spPr>
          <a:xfrm>
            <a:off x="1024128" y="444344"/>
            <a:ext cx="9720072" cy="1499616"/>
          </a:xfrm>
        </p:spPr>
        <p:txBody>
          <a:bodyPr>
            <a:normAutofit/>
          </a:bodyPr>
          <a:lstStyle/>
          <a:p>
            <a:r>
              <a:rPr lang="en-US" dirty="0" smtClean="0"/>
              <a:t>United for care/PUFMM – 2016</a:t>
            </a:r>
            <a:br>
              <a:rPr lang="en-US" dirty="0" smtClean="0"/>
            </a:br>
            <a:r>
              <a:rPr lang="en-US" sz="2700" dirty="0" smtClean="0"/>
              <a:t>(68,315 Signatures to get Supreme court review; 683,149 to make ballot)</a:t>
            </a:r>
            <a:endParaRPr lang="en-US" sz="2700" dirty="0"/>
          </a:p>
        </p:txBody>
      </p:sp>
      <p:sp>
        <p:nvSpPr>
          <p:cNvPr id="6" name="Rectangle 5"/>
          <p:cNvSpPr/>
          <p:nvPr/>
        </p:nvSpPr>
        <p:spPr>
          <a:xfrm>
            <a:off x="0" y="153104"/>
            <a:ext cx="121920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utoShape 2" descr="Image result for medical cannabis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575564" y="1790701"/>
            <a:ext cx="6257036" cy="4154984"/>
          </a:xfrm>
          <a:prstGeom prst="rect">
            <a:avLst/>
          </a:prstGeom>
          <a:noFill/>
        </p:spPr>
        <p:txBody>
          <a:bodyPr wrap="square" rtlCol="0">
            <a:spAutoFit/>
          </a:bodyPr>
          <a:lstStyle/>
          <a:p>
            <a:pPr marL="285750" indent="-285750">
              <a:buClr>
                <a:schemeClr val="accent2"/>
              </a:buClr>
              <a:buFont typeface="Wingdings" panose="05000000000000000000" pitchFamily="2" charset="2"/>
              <a:buChar char="v"/>
            </a:pPr>
            <a:r>
              <a:rPr lang="en-US" sz="2200" dirty="0" smtClean="0"/>
              <a:t>UFC’s </a:t>
            </a:r>
            <a:r>
              <a:rPr lang="en-US" sz="2200" b="1" dirty="0" smtClean="0"/>
              <a:t>2014</a:t>
            </a:r>
            <a:r>
              <a:rPr lang="en-US" sz="2200" dirty="0" smtClean="0"/>
              <a:t> ballot initiative obtained 57.62% of the 60% needed.</a:t>
            </a:r>
          </a:p>
          <a:p>
            <a:pPr marL="285750" indent="-285750">
              <a:buClr>
                <a:schemeClr val="accent2"/>
              </a:buClr>
              <a:buFont typeface="Wingdings" panose="05000000000000000000" pitchFamily="2" charset="2"/>
              <a:buChar char="v"/>
            </a:pPr>
            <a:r>
              <a:rPr lang="en-US" sz="2200" dirty="0" smtClean="0"/>
              <a:t>The </a:t>
            </a:r>
            <a:r>
              <a:rPr lang="en-US" sz="2200" dirty="0"/>
              <a:t>new proposal specifies that parents would have to consent if their child is to receive </a:t>
            </a:r>
            <a:r>
              <a:rPr lang="en-US" sz="2200" dirty="0" smtClean="0"/>
              <a:t>MMJ. </a:t>
            </a:r>
          </a:p>
          <a:p>
            <a:pPr marL="285750" indent="-285750">
              <a:buClr>
                <a:schemeClr val="accent2"/>
              </a:buClr>
              <a:buFont typeface="Wingdings" panose="05000000000000000000" pitchFamily="2" charset="2"/>
              <a:buChar char="v"/>
            </a:pPr>
            <a:r>
              <a:rPr lang="en-US" sz="2200" dirty="0" smtClean="0"/>
              <a:t>Adds </a:t>
            </a:r>
            <a:r>
              <a:rPr lang="en-US" sz="2200" dirty="0"/>
              <a:t>extra language to clarify that only people with “debilitating medical conditions” can </a:t>
            </a:r>
            <a:r>
              <a:rPr lang="en-US" sz="2200" dirty="0" smtClean="0"/>
              <a:t>medicate. </a:t>
            </a:r>
          </a:p>
          <a:p>
            <a:pPr marL="285750" indent="-285750">
              <a:buClr>
                <a:schemeClr val="accent2"/>
              </a:buClr>
              <a:buFont typeface="Wingdings" panose="05000000000000000000" pitchFamily="2" charset="2"/>
              <a:buChar char="v"/>
            </a:pPr>
            <a:r>
              <a:rPr lang="en-US" sz="2200" dirty="0" smtClean="0"/>
              <a:t>Clarifies that MMJ can </a:t>
            </a:r>
            <a:r>
              <a:rPr lang="en-US" sz="2200" dirty="0"/>
              <a:t>only be recommended by a licensed medical physician. </a:t>
            </a:r>
          </a:p>
          <a:p>
            <a:pPr marL="285750" indent="-285750">
              <a:buClr>
                <a:schemeClr val="accent2"/>
              </a:buClr>
              <a:buFont typeface="Wingdings" panose="05000000000000000000" pitchFamily="2" charset="2"/>
              <a:buChar char="v"/>
            </a:pPr>
            <a:r>
              <a:rPr lang="en-US" sz="2200" dirty="0" smtClean="0"/>
              <a:t> DOH </a:t>
            </a:r>
            <a:r>
              <a:rPr lang="en-US" sz="2200" dirty="0"/>
              <a:t>would </a:t>
            </a:r>
            <a:r>
              <a:rPr lang="en-US" sz="2200" dirty="0" smtClean="0"/>
              <a:t>empowered </a:t>
            </a:r>
            <a:r>
              <a:rPr lang="en-US" sz="2200" dirty="0"/>
              <a:t>to deny felons </a:t>
            </a:r>
            <a:r>
              <a:rPr lang="en-US" sz="2200" dirty="0" smtClean="0"/>
              <a:t>“</a:t>
            </a:r>
            <a:r>
              <a:rPr lang="en-US" sz="2200" dirty="0"/>
              <a:t>caregivers” </a:t>
            </a:r>
            <a:r>
              <a:rPr lang="en-US" sz="2200" dirty="0" smtClean="0"/>
              <a:t>status.</a:t>
            </a:r>
          </a:p>
          <a:p>
            <a:pPr marL="285750" indent="-285750">
              <a:buClr>
                <a:schemeClr val="accent2"/>
              </a:buClr>
              <a:buFont typeface="Wingdings" panose="05000000000000000000" pitchFamily="2" charset="2"/>
              <a:buChar char="v"/>
            </a:pPr>
            <a:r>
              <a:rPr lang="en-US" sz="2200" dirty="0" smtClean="0"/>
              <a:t>Clarifies that FL amendment does not immunize violations of federal law. </a:t>
            </a:r>
            <a:endParaRPr lang="en-US" sz="2400" dirty="0"/>
          </a:p>
        </p:txBody>
      </p:sp>
      <p:pic>
        <p:nvPicPr>
          <p:cNvPr id="8" name="Picture 7"/>
          <p:cNvPicPr>
            <a:picLocks noChangeAspect="1"/>
          </p:cNvPicPr>
          <p:nvPr/>
        </p:nvPicPr>
        <p:blipFill>
          <a:blip r:embed="rId3"/>
          <a:stretch>
            <a:fillRect/>
          </a:stretch>
        </p:blipFill>
        <p:spPr>
          <a:xfrm>
            <a:off x="7598664" y="2075363"/>
            <a:ext cx="4084827" cy="3830408"/>
          </a:xfrm>
          <a:prstGeom prst="rect">
            <a:avLst/>
          </a:prstGeom>
        </p:spPr>
      </p:pic>
    </p:spTree>
    <p:extLst>
      <p:ext uri="{BB962C8B-B14F-4D97-AF65-F5344CB8AC3E}">
        <p14:creationId xmlns:p14="http://schemas.microsoft.com/office/powerpoint/2010/main" val="3565189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4949"/>
            <a:ext cx="9720072" cy="1499616"/>
          </a:xfrm>
        </p:spPr>
        <p:txBody>
          <a:bodyPr/>
          <a:lstStyle/>
          <a:p>
            <a:r>
              <a:rPr lang="en-US" dirty="0" smtClean="0"/>
              <a:t>Mediation: Starting with the Seedlings</a:t>
            </a:r>
            <a:endParaRPr lang="en-US" dirty="0"/>
          </a:p>
        </p:txBody>
      </p:sp>
      <p:sp>
        <p:nvSpPr>
          <p:cNvPr id="3" name="Content Placeholder 2"/>
          <p:cNvSpPr>
            <a:spLocks noGrp="1"/>
          </p:cNvSpPr>
          <p:nvPr>
            <p:ph idx="1"/>
          </p:nvPr>
        </p:nvSpPr>
        <p:spPr>
          <a:xfrm>
            <a:off x="1024128" y="1439334"/>
            <a:ext cx="10744539" cy="4876800"/>
          </a:xfrm>
        </p:spPr>
        <p:txBody>
          <a:bodyPr>
            <a:normAutofit fontScale="77500" lnSpcReduction="20000"/>
          </a:bodyPr>
          <a:lstStyle/>
          <a:p>
            <a:r>
              <a:rPr lang="en-US" sz="3300" dirty="0" smtClean="0"/>
              <a:t>Potential New Disputes Ripe for Alternative Dispute Resolution:</a:t>
            </a:r>
          </a:p>
          <a:p>
            <a:pPr marL="571500" indent="-571500">
              <a:buClr>
                <a:schemeClr val="accent2"/>
              </a:buClr>
              <a:buFont typeface="Wingdings" panose="05000000000000000000" pitchFamily="2" charset="2"/>
              <a:buChar char="v"/>
            </a:pPr>
            <a:r>
              <a:rPr lang="en-US" sz="3300" b="1" dirty="0" smtClean="0"/>
              <a:t>Drug screenings of a “qualified patient” added to Florida’s compassionate use registry by a physician</a:t>
            </a:r>
          </a:p>
          <a:p>
            <a:pPr marL="571500" indent="-571500">
              <a:buClr>
                <a:schemeClr val="accent2"/>
              </a:buClr>
              <a:buFont typeface="Wingdings" panose="05000000000000000000" pitchFamily="2" charset="2"/>
              <a:buChar char="v"/>
            </a:pPr>
            <a:r>
              <a:rPr lang="en-US" sz="3300" b="1" dirty="0" smtClean="0"/>
              <a:t>Landlord who does not allow the tenant to use or possess cannabis despite the tenant’s lawful entitlement</a:t>
            </a:r>
          </a:p>
          <a:p>
            <a:pPr marL="571500" indent="-571500">
              <a:buClr>
                <a:schemeClr val="accent2"/>
              </a:buClr>
              <a:buFont typeface="Wingdings" panose="05000000000000000000" pitchFamily="2" charset="2"/>
              <a:buChar char="v"/>
            </a:pPr>
            <a:r>
              <a:rPr lang="en-US" sz="3300" b="1" dirty="0" smtClean="0"/>
              <a:t>Commercial lessor that prohibits the sale of marijuana products despite permissibility under local ordinances</a:t>
            </a:r>
          </a:p>
          <a:p>
            <a:pPr marL="571500" indent="-571500">
              <a:buClr>
                <a:schemeClr val="accent2"/>
              </a:buClr>
              <a:buFont typeface="Wingdings" panose="05000000000000000000" pitchFamily="2" charset="2"/>
              <a:buChar char="v"/>
            </a:pPr>
            <a:r>
              <a:rPr lang="en-US" sz="3300" b="1" dirty="0" smtClean="0"/>
              <a:t>The DOH issuance of a cultivation license is challenged by a competitor who was denied a license</a:t>
            </a:r>
          </a:p>
          <a:p>
            <a:pPr marL="571500" indent="-571500">
              <a:buClr>
                <a:schemeClr val="accent2"/>
              </a:buClr>
              <a:buFont typeface="Wingdings" panose="05000000000000000000" pitchFamily="2" charset="2"/>
              <a:buChar char="v"/>
            </a:pPr>
            <a:r>
              <a:rPr lang="en-US" sz="3300" b="1" dirty="0" smtClean="0"/>
              <a:t>Conflicting local and state ordinances affecting the marketing and sale of MMJ products</a:t>
            </a:r>
          </a:p>
          <a:p>
            <a:pPr marL="571500" indent="-571500">
              <a:buClr>
                <a:schemeClr val="accent2"/>
              </a:buClr>
              <a:buFont typeface="Wingdings" panose="05000000000000000000" pitchFamily="2" charset="2"/>
              <a:buChar char="v"/>
            </a:pPr>
            <a:r>
              <a:rPr lang="en-US" sz="3300" b="1" dirty="0" smtClean="0"/>
              <a:t>Termination of a patient’s enrollment in Florida’s compassionate use registry </a:t>
            </a:r>
            <a:endParaRPr lang="en-US" sz="3300"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8740" y="530691"/>
            <a:ext cx="1369927" cy="1438736"/>
          </a:xfrm>
          <a:prstGeom prst="rect">
            <a:avLst/>
          </a:prstGeom>
        </p:spPr>
      </p:pic>
    </p:spTree>
    <p:extLst>
      <p:ext uri="{BB962C8B-B14F-4D97-AF65-F5344CB8AC3E}">
        <p14:creationId xmlns:p14="http://schemas.microsoft.com/office/powerpoint/2010/main" val="359334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2266" y="1178464"/>
            <a:ext cx="5588341" cy="500689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0063" y="122401"/>
            <a:ext cx="10524406" cy="1737360"/>
          </a:xfrm>
        </p:spPr>
        <p:txBody>
          <a:bodyPr/>
          <a:lstStyle/>
          <a:p>
            <a:r>
              <a:rPr lang="en-US" altLang="en-US" dirty="0" smtClean="0"/>
              <a:t>Agricultural Perspective – tax Exempt </a:t>
            </a:r>
            <a:r>
              <a:rPr lang="en-US" altLang="en-US" dirty="0"/>
              <a:t>as </a:t>
            </a:r>
            <a:r>
              <a:rPr lang="en-US" altLang="en-US" dirty="0" smtClean="0"/>
              <a:t>AN ag </a:t>
            </a:r>
            <a:r>
              <a:rPr lang="en-US" altLang="en-US" dirty="0"/>
              <a:t>Product? </a:t>
            </a:r>
            <a:r>
              <a:rPr lang="en-US" altLang="en-US" dirty="0" smtClean="0"/>
              <a:t/>
            </a:r>
            <a:br>
              <a:rPr lang="en-US" altLang="en-US" dirty="0" smtClean="0"/>
            </a:br>
            <a:r>
              <a:rPr lang="en-US" altLang="en-US" dirty="0" smtClean="0"/>
              <a:t>Statute 212.08(5)(A), FS</a:t>
            </a:r>
            <a:endParaRPr lang="en-US" dirty="0"/>
          </a:p>
        </p:txBody>
      </p:sp>
      <p:sp>
        <p:nvSpPr>
          <p:cNvPr id="4" name="Text Placeholder 3"/>
          <p:cNvSpPr>
            <a:spLocks noGrp="1"/>
          </p:cNvSpPr>
          <p:nvPr>
            <p:ph type="body" sz="half" idx="2"/>
          </p:nvPr>
        </p:nvSpPr>
        <p:spPr>
          <a:xfrm>
            <a:off x="689862" y="1859761"/>
            <a:ext cx="5258139" cy="4094230"/>
          </a:xfrm>
        </p:spPr>
        <p:txBody>
          <a:bodyPr>
            <a:normAutofit/>
          </a:bodyPr>
          <a:lstStyle/>
          <a:p>
            <a:pPr marL="640080" indent="-457200"/>
            <a:endParaRPr lang="en-US" altLang="en-US" b="1" dirty="0">
              <a:latin typeface="Tw Cen MT Condensed (Headings)"/>
            </a:endParaRPr>
          </a:p>
          <a:p>
            <a:pPr marL="640080" indent="-457200">
              <a:buSzPct val="150000"/>
              <a:buFont typeface="Wingdings" panose="05000000000000000000" pitchFamily="2" charset="2"/>
              <a:buBlip>
                <a:blip r:embed="rId2"/>
              </a:buBlip>
            </a:pPr>
            <a:r>
              <a:rPr lang="en-US" altLang="en-US" sz="3200" dirty="0"/>
              <a:t>Is it a plant if sold to </a:t>
            </a:r>
            <a:r>
              <a:rPr lang="en-US" altLang="en-US" sz="3200" dirty="0" smtClean="0"/>
              <a:t>end-  user </a:t>
            </a:r>
            <a:r>
              <a:rPr lang="en-US" altLang="en-US" sz="3200" dirty="0"/>
              <a:t>as a farm product?</a:t>
            </a:r>
          </a:p>
          <a:p>
            <a:pPr marL="640080" indent="-457200">
              <a:buSzPct val="150000"/>
              <a:buFont typeface="Wingdings" panose="05000000000000000000" pitchFamily="2" charset="2"/>
              <a:buBlip>
                <a:blip r:embed="rId2"/>
              </a:buBlip>
            </a:pPr>
            <a:r>
              <a:rPr lang="en-US" altLang="en-US" sz="3200" dirty="0"/>
              <a:t>If sold to distributor exempt to </a:t>
            </a:r>
            <a:r>
              <a:rPr lang="en-US" altLang="en-US" sz="3200" dirty="0" smtClean="0"/>
              <a:t>producer?</a:t>
            </a:r>
          </a:p>
          <a:p>
            <a:pPr marL="640080" indent="-457200">
              <a:buSzPct val="150000"/>
              <a:buFont typeface="Wingdings" panose="05000000000000000000" pitchFamily="2" charset="2"/>
              <a:buBlip>
                <a:blip r:embed="rId2"/>
              </a:buBlip>
            </a:pPr>
            <a:r>
              <a:rPr lang="en-US" altLang="en-US" sz="3200" dirty="0" smtClean="0"/>
              <a:t>Taxable </a:t>
            </a:r>
            <a:r>
              <a:rPr lang="en-US" altLang="en-US" sz="3200" dirty="0"/>
              <a:t>to </a:t>
            </a:r>
            <a:r>
              <a:rPr lang="en-US" altLang="en-US" sz="3200" dirty="0" smtClean="0"/>
              <a:t>consumer for human consumption?</a:t>
            </a:r>
            <a:endParaRPr lang="en-US" altLang="en-US" sz="3200" dirty="0"/>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dirty="0"/>
          </a:p>
        </p:txBody>
      </p:sp>
      <p:sp>
        <p:nvSpPr>
          <p:cNvPr id="6" name="Rectangle 5"/>
          <p:cNvSpPr/>
          <p:nvPr/>
        </p:nvSpPr>
        <p:spPr>
          <a:xfrm>
            <a:off x="0" y="6299200"/>
            <a:ext cx="12192000" cy="558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6821392" y="1643749"/>
            <a:ext cx="4510088" cy="4079718"/>
          </a:xfrm>
          <a:prstGeom prst="rect">
            <a:avLst/>
          </a:prstGeom>
        </p:spPr>
      </p:pic>
    </p:spTree>
    <p:extLst>
      <p:ext uri="{BB962C8B-B14F-4D97-AF65-F5344CB8AC3E}">
        <p14:creationId xmlns:p14="http://schemas.microsoft.com/office/powerpoint/2010/main" val="349011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82266" y="1178464"/>
            <a:ext cx="5588341" cy="5006894"/>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4127" y="471509"/>
            <a:ext cx="7340939" cy="1737360"/>
          </a:xfrm>
        </p:spPr>
        <p:txBody>
          <a:bodyPr/>
          <a:lstStyle/>
          <a:p>
            <a:r>
              <a:rPr lang="en-US" altLang="en-US" dirty="0" smtClean="0"/>
              <a:t>Tax Disputes</a:t>
            </a:r>
            <a:endParaRPr lang="en-US" dirty="0"/>
          </a:p>
        </p:txBody>
      </p:sp>
      <p:sp>
        <p:nvSpPr>
          <p:cNvPr id="4" name="Text Placeholder 3"/>
          <p:cNvSpPr>
            <a:spLocks noGrp="1"/>
          </p:cNvSpPr>
          <p:nvPr>
            <p:ph type="body" sz="half" idx="2"/>
          </p:nvPr>
        </p:nvSpPr>
        <p:spPr>
          <a:xfrm>
            <a:off x="689862" y="1859761"/>
            <a:ext cx="5258139" cy="4448094"/>
          </a:xfrm>
        </p:spPr>
        <p:txBody>
          <a:bodyPr>
            <a:normAutofit fontScale="77500" lnSpcReduction="20000"/>
          </a:bodyPr>
          <a:lstStyle/>
          <a:p>
            <a:pPr marL="640080" indent="-457200"/>
            <a:endParaRPr lang="en-US" altLang="en-US" b="1" dirty="0">
              <a:latin typeface="Tw Cen MT Condensed (Headings)"/>
            </a:endParaRPr>
          </a:p>
          <a:p>
            <a:pPr marL="640080" indent="-457200">
              <a:buSzPct val="150000"/>
              <a:buFont typeface="Wingdings" panose="05000000000000000000" pitchFamily="2" charset="2"/>
              <a:buBlip>
                <a:blip r:embed="rId2"/>
              </a:buBlip>
            </a:pPr>
            <a:r>
              <a:rPr lang="en-US" altLang="en-US" sz="3200" dirty="0"/>
              <a:t>Exempt as </a:t>
            </a:r>
            <a:r>
              <a:rPr lang="en-US" altLang="en-US" sz="3200" dirty="0" smtClean="0"/>
              <a:t>an Ag</a:t>
            </a:r>
            <a:r>
              <a:rPr lang="en-US" altLang="en-US" sz="3200" dirty="0"/>
              <a:t>. Product up to </a:t>
            </a:r>
            <a:r>
              <a:rPr lang="en-US" altLang="en-US" sz="3200" dirty="0" smtClean="0"/>
              <a:t>what point </a:t>
            </a:r>
            <a:r>
              <a:rPr lang="en-US" altLang="en-US" sz="3200" dirty="0"/>
              <a:t>in </a:t>
            </a:r>
            <a:r>
              <a:rPr lang="en-US" altLang="en-US" sz="3200" dirty="0" smtClean="0"/>
              <a:t>conversion?</a:t>
            </a:r>
            <a:endParaRPr lang="en-US" altLang="en-US" sz="3200" dirty="0"/>
          </a:p>
          <a:p>
            <a:pPr marL="640080" indent="-457200">
              <a:buSzPct val="150000"/>
              <a:buFont typeface="Wingdings" panose="05000000000000000000" pitchFamily="2" charset="2"/>
              <a:buBlip>
                <a:blip r:embed="rId2"/>
              </a:buBlip>
            </a:pPr>
            <a:r>
              <a:rPr lang="en-US" altLang="en-US" sz="3200" dirty="0" smtClean="0"/>
              <a:t>Is it a chemical compound? Medical device? </a:t>
            </a:r>
            <a:endParaRPr lang="en-US" altLang="en-US" sz="3200" dirty="0"/>
          </a:p>
          <a:p>
            <a:pPr marL="640080" indent="-457200">
              <a:buSzPct val="150000"/>
              <a:buFont typeface="Wingdings" panose="05000000000000000000" pitchFamily="2" charset="2"/>
              <a:buBlip>
                <a:blip r:embed="rId2"/>
              </a:buBlip>
            </a:pPr>
            <a:r>
              <a:rPr lang="en-US" altLang="en-US" sz="3200" dirty="0" smtClean="0"/>
              <a:t>Is it a common household remedy? Over-the-counter drug?</a:t>
            </a:r>
          </a:p>
          <a:p>
            <a:pPr marL="640080" indent="-457200">
              <a:buSzPct val="150000"/>
              <a:buFont typeface="Wingdings" panose="05000000000000000000" pitchFamily="2" charset="2"/>
              <a:buBlip>
                <a:blip r:embed="rId2"/>
              </a:buBlip>
            </a:pPr>
            <a:r>
              <a:rPr lang="en-US" altLang="en-US" sz="3200" dirty="0" smtClean="0"/>
              <a:t>Dietary supplement?</a:t>
            </a:r>
          </a:p>
          <a:p>
            <a:pPr marL="640080" indent="-457200">
              <a:buSzPct val="150000"/>
              <a:buFont typeface="Wingdings" panose="05000000000000000000" pitchFamily="2" charset="2"/>
              <a:buBlip>
                <a:blip r:embed="rId2"/>
              </a:buBlip>
            </a:pPr>
            <a:r>
              <a:rPr lang="en-US" altLang="en-US" sz="3200" dirty="0" smtClean="0"/>
              <a:t>Nutritional supplement?</a:t>
            </a:r>
          </a:p>
          <a:p>
            <a:pPr marL="640080" indent="-457200">
              <a:buSzPct val="150000"/>
              <a:buFont typeface="Wingdings" panose="05000000000000000000" pitchFamily="2" charset="2"/>
              <a:buBlip>
                <a:blip r:embed="rId2"/>
              </a:buBlip>
            </a:pPr>
            <a:r>
              <a:rPr lang="en-US" altLang="en-US" sz="3200" dirty="0" smtClean="0"/>
              <a:t>Rogaine vs. Nicorette?</a:t>
            </a:r>
            <a:endParaRPr lang="en-US" altLang="en-US" sz="3200" dirty="0"/>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dirty="0"/>
          </a:p>
        </p:txBody>
      </p:sp>
      <p:sp>
        <p:nvSpPr>
          <p:cNvPr id="6" name="Rectangle 5"/>
          <p:cNvSpPr/>
          <p:nvPr/>
        </p:nvSpPr>
        <p:spPr>
          <a:xfrm>
            <a:off x="0" y="150707"/>
            <a:ext cx="12192000" cy="55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6906683" y="1783925"/>
            <a:ext cx="4299457" cy="3795972"/>
          </a:xfrm>
          <a:prstGeom prst="rect">
            <a:avLst/>
          </a:prstGeom>
        </p:spPr>
      </p:pic>
    </p:spTree>
    <p:extLst>
      <p:ext uri="{BB962C8B-B14F-4D97-AF65-F5344CB8AC3E}">
        <p14:creationId xmlns:p14="http://schemas.microsoft.com/office/powerpoint/2010/main" val="3638313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a:xfrm>
            <a:off x="0" y="0"/>
            <a:ext cx="12188952" cy="4572000"/>
          </a:xfrm>
          <a:solidFill>
            <a:schemeClr val="accent1">
              <a:lumMod val="75000"/>
            </a:schemeClr>
          </a:solidFill>
          <a:ln>
            <a:solidFill>
              <a:schemeClr val="accent1"/>
            </a:solidFill>
          </a:ln>
        </p:spPr>
      </p:sp>
      <p:sp>
        <p:nvSpPr>
          <p:cNvPr id="4" name="Title 3"/>
          <p:cNvSpPr>
            <a:spLocks noGrp="1"/>
          </p:cNvSpPr>
          <p:nvPr>
            <p:ph type="title"/>
          </p:nvPr>
        </p:nvSpPr>
        <p:spPr>
          <a:xfrm>
            <a:off x="324442" y="1554480"/>
            <a:ext cx="11540067" cy="1463040"/>
          </a:xfrm>
        </p:spPr>
        <p:txBody>
          <a:bodyPr>
            <a:noAutofit/>
          </a:bodyPr>
          <a:lstStyle/>
          <a:p>
            <a:pPr algn="ctr"/>
            <a:r>
              <a:rPr lang="en-US" sz="7400" dirty="0" smtClean="0"/>
              <a:t>Bill wohlsifer, Esq.</a:t>
            </a:r>
            <a:br>
              <a:rPr lang="en-US" sz="7400" dirty="0" smtClean="0"/>
            </a:br>
            <a:r>
              <a:rPr lang="en-US" sz="7400" dirty="0" smtClean="0"/>
              <a:t>attorney </a:t>
            </a:r>
            <a:r>
              <a:rPr lang="en-US" sz="7400" dirty="0"/>
              <a:t>&amp;</a:t>
            </a:r>
            <a:r>
              <a:rPr lang="en-US" sz="7400" dirty="0" smtClean="0"/>
              <a:t> mediator</a:t>
            </a:r>
            <a:br>
              <a:rPr lang="en-US" sz="7400" dirty="0" smtClean="0"/>
            </a:br>
            <a:r>
              <a:rPr lang="en-US" sz="3200" dirty="0" smtClean="0"/>
              <a:t>Copyright </a:t>
            </a:r>
            <a:r>
              <a:rPr lang="en-US" sz="3200" dirty="0" smtClean="0">
                <a:ea typeface="Segoe UI Symbol" panose="020B0502040204020203" pitchFamily="34" charset="0"/>
              </a:rPr>
              <a:t>© 2015  William R. Wohlsifer, PA</a:t>
            </a:r>
            <a:endParaRPr lang="en-US" sz="3200" dirty="0"/>
          </a:p>
        </p:txBody>
      </p:sp>
      <p:sp>
        <p:nvSpPr>
          <p:cNvPr id="6" name="Text Placeholder 5"/>
          <p:cNvSpPr>
            <a:spLocks noGrp="1"/>
          </p:cNvSpPr>
          <p:nvPr>
            <p:ph type="body" sz="half" idx="2"/>
          </p:nvPr>
        </p:nvSpPr>
        <p:spPr>
          <a:xfrm>
            <a:off x="270932" y="4991947"/>
            <a:ext cx="7907867" cy="1463040"/>
          </a:xfrm>
        </p:spPr>
        <p:txBody>
          <a:bodyPr>
            <a:normAutofit lnSpcReduction="10000"/>
          </a:bodyPr>
          <a:lstStyle/>
          <a:p>
            <a:pPr algn="ctr"/>
            <a:r>
              <a:rPr lang="en-US" altLang="en-US" sz="4800" b="1" dirty="0">
                <a:solidFill>
                  <a:schemeClr val="tx1"/>
                </a:solidFill>
                <a:latin typeface="Tahoma" panose="020B0604030504040204" pitchFamily="34" charset="0"/>
              </a:rPr>
              <a:t>Tallahassee, </a:t>
            </a:r>
            <a:r>
              <a:rPr lang="en-US" altLang="en-US" sz="4800" b="1" dirty="0" smtClean="0">
                <a:solidFill>
                  <a:schemeClr val="tx1"/>
                </a:solidFill>
                <a:latin typeface="Tahoma" panose="020B0604030504040204" pitchFamily="34" charset="0"/>
              </a:rPr>
              <a:t>Florida</a:t>
            </a:r>
          </a:p>
          <a:p>
            <a:pPr algn="ctr"/>
            <a:r>
              <a:rPr lang="en-US" altLang="en-US" sz="4800" b="1" dirty="0" smtClean="0">
                <a:solidFill>
                  <a:schemeClr val="tx1"/>
                </a:solidFill>
                <a:latin typeface="Tahoma" panose="020B0604030504040204" pitchFamily="34" charset="0"/>
              </a:rPr>
              <a:t> 850-219-8888</a:t>
            </a:r>
            <a:endParaRPr lang="en-US" altLang="en-US" sz="4800" b="1" dirty="0">
              <a:solidFill>
                <a:schemeClr val="tx1"/>
              </a:solidFill>
              <a:latin typeface="Tahoma" panose="020B0604030504040204" pitchFamily="34" charset="0"/>
            </a:endParaRPr>
          </a:p>
          <a:p>
            <a:endParaRPr lang="en-US" dirty="0"/>
          </a:p>
        </p:txBody>
      </p:sp>
      <p:sp>
        <p:nvSpPr>
          <p:cNvPr id="8" name="TextBox 7"/>
          <p:cNvSpPr txBox="1"/>
          <p:nvPr/>
        </p:nvSpPr>
        <p:spPr>
          <a:xfrm>
            <a:off x="7335012" y="5529568"/>
            <a:ext cx="5861642" cy="683264"/>
          </a:xfrm>
          <a:prstGeom prst="rect">
            <a:avLst/>
          </a:prstGeom>
          <a:noFill/>
        </p:spPr>
        <p:txBody>
          <a:bodyPr wrap="square" rtlCol="0">
            <a:spAutoFit/>
          </a:bodyPr>
          <a:lstStyle/>
          <a:p>
            <a:pPr algn="ctr">
              <a:lnSpc>
                <a:spcPct val="80000"/>
              </a:lnSpc>
              <a:defRPr/>
            </a:pPr>
            <a:r>
              <a:rPr lang="en-US" altLang="en-US" sz="2400" b="1" dirty="0" smtClean="0">
                <a:solidFill>
                  <a:schemeClr val="tx2">
                    <a:lumMod val="50000"/>
                  </a:schemeClr>
                </a:solidFill>
                <a:latin typeface="Tahoma" panose="020B0604030504040204" pitchFamily="34" charset="0"/>
                <a:hlinkClick r:id="rId2"/>
              </a:rPr>
              <a:t>William@Wohlsifer.com</a:t>
            </a:r>
            <a:endParaRPr lang="en-US" altLang="en-US" sz="2400" b="1" dirty="0" smtClean="0">
              <a:solidFill>
                <a:schemeClr val="tx2">
                  <a:lumMod val="50000"/>
                </a:schemeClr>
              </a:solidFill>
              <a:latin typeface="Tahoma" panose="020B0604030504040204" pitchFamily="34" charset="0"/>
            </a:endParaRPr>
          </a:p>
          <a:p>
            <a:pPr algn="ctr">
              <a:lnSpc>
                <a:spcPct val="80000"/>
              </a:lnSpc>
              <a:defRPr/>
            </a:pPr>
            <a:endParaRPr lang="en-US" altLang="en-US" sz="2400" b="1" dirty="0">
              <a:solidFill>
                <a:schemeClr val="tx2">
                  <a:lumMod val="50000"/>
                </a:schemeClr>
              </a:solidFill>
              <a:latin typeface="Tahoma" panose="020B0604030504040204" pitchFamily="34" charset="0"/>
            </a:endParaRPr>
          </a:p>
        </p:txBody>
      </p:sp>
      <p:sp>
        <p:nvSpPr>
          <p:cNvPr id="2" name="TextBox 1"/>
          <p:cNvSpPr txBox="1"/>
          <p:nvPr/>
        </p:nvSpPr>
        <p:spPr>
          <a:xfrm>
            <a:off x="2722033" y="3324524"/>
            <a:ext cx="6744884" cy="646331"/>
          </a:xfrm>
          <a:prstGeom prst="rect">
            <a:avLst/>
          </a:prstGeom>
          <a:noFill/>
        </p:spPr>
        <p:txBody>
          <a:bodyPr wrap="square" rtlCol="0">
            <a:spAutoFit/>
          </a:bodyPr>
          <a:lstStyle/>
          <a:p>
            <a:pPr algn="ctr"/>
            <a:r>
              <a:rPr lang="en-US" altLang="en-US" sz="3600" b="1" dirty="0" smtClean="0">
                <a:latin typeface="+mj-lt"/>
              </a:rPr>
              <a:t>www.infringement-attorney.com</a:t>
            </a:r>
            <a:endParaRPr lang="en-US" sz="3600" b="1" dirty="0">
              <a:latin typeface="+mj-lt"/>
            </a:endParaRPr>
          </a:p>
        </p:txBody>
      </p:sp>
    </p:spTree>
    <p:extLst>
      <p:ext uri="{BB962C8B-B14F-4D97-AF65-F5344CB8AC3E}">
        <p14:creationId xmlns:p14="http://schemas.microsoft.com/office/powerpoint/2010/main" val="278806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03378"/>
            <a:ext cx="9720072" cy="1499616"/>
          </a:xfrm>
        </p:spPr>
        <p:txBody>
          <a:bodyPr/>
          <a:lstStyle/>
          <a:p>
            <a:r>
              <a:rPr lang="en-US" dirty="0" smtClean="0"/>
              <a:t>Marijuana</a:t>
            </a:r>
            <a:endParaRPr lang="en-US" dirty="0"/>
          </a:p>
        </p:txBody>
      </p:sp>
      <p:sp>
        <p:nvSpPr>
          <p:cNvPr id="4" name="TextBox 3"/>
          <p:cNvSpPr txBox="1"/>
          <p:nvPr/>
        </p:nvSpPr>
        <p:spPr>
          <a:xfrm>
            <a:off x="465666" y="1750819"/>
            <a:ext cx="11260667" cy="4031873"/>
          </a:xfrm>
          <a:prstGeom prst="rect">
            <a:avLst/>
          </a:prstGeom>
          <a:noFill/>
        </p:spPr>
        <p:txBody>
          <a:bodyPr wrap="square" rtlCol="0">
            <a:spAutoFit/>
          </a:bodyPr>
          <a:lstStyle/>
          <a:p>
            <a:pPr marL="571500" indent="-571500">
              <a:buClr>
                <a:schemeClr val="accent1"/>
              </a:buClr>
              <a:buFont typeface="Wingdings" panose="05000000000000000000" pitchFamily="2" charset="2"/>
              <a:buChar char="v"/>
            </a:pPr>
            <a:r>
              <a:rPr lang="en-US" sz="3200" b="1" dirty="0" smtClean="0"/>
              <a:t>Dried mixture of leaves, flowers, stems, and seeds from the hemp plant, cannabis</a:t>
            </a:r>
          </a:p>
          <a:p>
            <a:pPr marL="571500" indent="-571500">
              <a:buClr>
                <a:schemeClr val="accent1"/>
              </a:buClr>
              <a:buFont typeface="Wingdings" panose="05000000000000000000" pitchFamily="2" charset="2"/>
              <a:buChar char="v"/>
            </a:pPr>
            <a:r>
              <a:rPr lang="en-US" sz="3200" b="1" dirty="0" smtClean="0"/>
              <a:t>Primary psychoactive ingredient is tetrahydrocannabinol (THC)</a:t>
            </a:r>
          </a:p>
          <a:p>
            <a:pPr marL="571500" indent="-571500">
              <a:buClr>
                <a:schemeClr val="accent1"/>
              </a:buClr>
              <a:buFont typeface="Wingdings" panose="05000000000000000000" pitchFamily="2" charset="2"/>
              <a:buChar char="v"/>
            </a:pPr>
            <a:r>
              <a:rPr lang="en-US" sz="3200" b="1" dirty="0" smtClean="0"/>
              <a:t>Cannabidiol (CBD) 1 of 60 compounds; medical benefits</a:t>
            </a:r>
          </a:p>
          <a:p>
            <a:pPr marL="571500" indent="-571500">
              <a:buClr>
                <a:schemeClr val="accent1"/>
              </a:buClr>
              <a:buFont typeface="Wingdings" panose="05000000000000000000" pitchFamily="2" charset="2"/>
              <a:buChar char="v"/>
            </a:pPr>
            <a:r>
              <a:rPr lang="en-US" sz="3200" b="1" dirty="0"/>
              <a:t>C</a:t>
            </a:r>
            <a:r>
              <a:rPr lang="en-US" sz="3200" b="1" dirty="0" smtClean="0"/>
              <a:t>an be used to treat pain; lack of appetite; nausea associated with disease; cancer; medication; seizures; epilepsy; and many other conditions</a:t>
            </a:r>
            <a:endParaRPr lang="en-US" sz="32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406" y="280663"/>
            <a:ext cx="1369927" cy="1438736"/>
          </a:xfrm>
          <a:prstGeom prst="rect">
            <a:avLst/>
          </a:prstGeom>
        </p:spPr>
      </p:pic>
      <p:sp>
        <p:nvSpPr>
          <p:cNvPr id="8" name="Rectangle 7"/>
          <p:cNvSpPr/>
          <p:nvPr/>
        </p:nvSpPr>
        <p:spPr>
          <a:xfrm>
            <a:off x="0" y="6299200"/>
            <a:ext cx="12192000" cy="55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12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60274" y="1099036"/>
            <a:ext cx="4090511" cy="54947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4127" y="471509"/>
            <a:ext cx="7340939" cy="1737360"/>
          </a:xfrm>
        </p:spPr>
        <p:txBody>
          <a:bodyPr/>
          <a:lstStyle/>
          <a:p>
            <a:r>
              <a:rPr lang="en-US" dirty="0" smtClean="0"/>
              <a:t>MARIJUANA v. cannabis</a:t>
            </a:r>
            <a:endParaRPr lang="en-US" dirty="0"/>
          </a:p>
        </p:txBody>
      </p:sp>
      <p:sp>
        <p:nvSpPr>
          <p:cNvPr id="4" name="Text Placeholder 3"/>
          <p:cNvSpPr>
            <a:spLocks noGrp="1"/>
          </p:cNvSpPr>
          <p:nvPr>
            <p:ph type="body" sz="half" idx="2"/>
          </p:nvPr>
        </p:nvSpPr>
        <p:spPr>
          <a:xfrm>
            <a:off x="139105" y="1884827"/>
            <a:ext cx="7340939" cy="4448094"/>
          </a:xfrm>
        </p:spPr>
        <p:txBody>
          <a:bodyPr>
            <a:normAutofit/>
          </a:bodyPr>
          <a:lstStyle/>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altLang="en-US" b="1" dirty="0">
              <a:latin typeface="Tw Cen MT Condensed (Headings)"/>
            </a:endParaRPr>
          </a:p>
          <a:p>
            <a:pPr marL="285750" indent="-285750">
              <a:buFont typeface="Wingdings" panose="05000000000000000000" pitchFamily="2" charset="2"/>
              <a:buChar char="v"/>
            </a:pPr>
            <a:endParaRPr lang="en-US" dirty="0"/>
          </a:p>
        </p:txBody>
      </p:sp>
      <p:sp>
        <p:nvSpPr>
          <p:cNvPr id="6" name="Rectangle 5"/>
          <p:cNvSpPr/>
          <p:nvPr/>
        </p:nvSpPr>
        <p:spPr>
          <a:xfrm>
            <a:off x="0" y="150707"/>
            <a:ext cx="12192000" cy="558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19083" y="1886597"/>
            <a:ext cx="6966589" cy="4431983"/>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t>“Marijuana” is an anglicized term originating from “marihuana” in Mexican-Spanish</a:t>
            </a:r>
          </a:p>
          <a:p>
            <a:pPr marL="285750" indent="-285750">
              <a:buFont typeface="Wingdings" panose="05000000000000000000" pitchFamily="2" charset="2"/>
              <a:buChar char="v"/>
            </a:pPr>
            <a:r>
              <a:rPr lang="en-US" sz="2400" dirty="0" smtClean="0"/>
              <a:t>In the U.S. the plant and drug were more commonly known as “cannabis” and “hemp”</a:t>
            </a:r>
          </a:p>
          <a:p>
            <a:pPr marL="285750" indent="-285750">
              <a:buFont typeface="Wingdings" panose="05000000000000000000" pitchFamily="2" charset="2"/>
              <a:buChar char="v"/>
            </a:pPr>
            <a:r>
              <a:rPr lang="en-US" sz="2400" dirty="0" smtClean="0"/>
              <a:t>Use of the term Marijuana was popularized along with the term </a:t>
            </a:r>
            <a:r>
              <a:rPr lang="en-US" sz="2400" dirty="0"/>
              <a:t>“reefer</a:t>
            </a:r>
            <a:r>
              <a:rPr lang="en-US" sz="2400" dirty="0" smtClean="0"/>
              <a:t>” to increase opposition for the drug and plant</a:t>
            </a:r>
          </a:p>
          <a:p>
            <a:pPr marL="285750" indent="-285750">
              <a:buFont typeface="Wingdings" panose="05000000000000000000" pitchFamily="2" charset="2"/>
              <a:buChar char="v"/>
            </a:pPr>
            <a:r>
              <a:rPr lang="en-US" sz="2400" dirty="0" smtClean="0"/>
              <a:t>Preference should be given the scientific genus name “</a:t>
            </a:r>
            <a:r>
              <a:rPr lang="en-US" sz="2400" i="1" dirty="0" smtClean="0"/>
              <a:t>Cannabis</a:t>
            </a:r>
            <a:r>
              <a:rPr lang="en-US" sz="2400" dirty="0" smtClean="0"/>
              <a:t>” over the pejorative marijuana</a:t>
            </a:r>
          </a:p>
          <a:p>
            <a:pPr marL="285750" indent="-285750">
              <a:buFont typeface="Wingdings" panose="05000000000000000000" pitchFamily="2" charset="2"/>
              <a:buChar char="v"/>
            </a:pPr>
            <a:r>
              <a:rPr lang="en-US" sz="2400" dirty="0" smtClean="0"/>
              <a:t>Psychoactive vs. euphoric</a:t>
            </a:r>
          </a:p>
          <a:p>
            <a:pPr marL="285750" indent="-285750">
              <a:buFont typeface="Wingdings" panose="05000000000000000000" pitchFamily="2" charset="2"/>
              <a:buChar char="v"/>
            </a:pPr>
            <a:r>
              <a:rPr lang="en-US" sz="2400" dirty="0" smtClean="0"/>
              <a:t> Getting high vs. calming the mind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542" y="1340189"/>
            <a:ext cx="3603973" cy="5073207"/>
          </a:xfrm>
          <a:prstGeom prst="rect">
            <a:avLst/>
          </a:prstGeom>
        </p:spPr>
      </p:pic>
    </p:spTree>
    <p:extLst>
      <p:ext uri="{BB962C8B-B14F-4D97-AF65-F5344CB8AC3E}">
        <p14:creationId xmlns:p14="http://schemas.microsoft.com/office/powerpoint/2010/main" val="1398522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86515" y="1551636"/>
            <a:ext cx="5005485" cy="3901357"/>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Medical Cannabis</a:t>
            </a:r>
            <a:endParaRPr lang="en-US" dirty="0"/>
          </a:p>
        </p:txBody>
      </p:sp>
      <p:sp>
        <p:nvSpPr>
          <p:cNvPr id="4" name="Rectangle 1"/>
          <p:cNvSpPr>
            <a:spLocks noChangeArrowheads="1"/>
          </p:cNvSpPr>
          <p:nvPr/>
        </p:nvSpPr>
        <p:spPr bwMode="auto">
          <a:xfrm>
            <a:off x="173228" y="2084832"/>
            <a:ext cx="6697472"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571500" indent="-571500">
              <a:buClr>
                <a:schemeClr val="accent2"/>
              </a:buClr>
              <a:buFont typeface="Wingdings" panose="05000000000000000000" pitchFamily="2" charset="2"/>
              <a:buChar char="v"/>
            </a:pPr>
            <a:r>
              <a:rPr lang="en-US" sz="2800" dirty="0" smtClean="0">
                <a:solidFill>
                  <a:srgbClr val="252525"/>
                </a:solidFill>
                <a:latin typeface="+mj-lt"/>
              </a:rPr>
              <a:t>Refers </a:t>
            </a:r>
            <a:r>
              <a:rPr lang="en-US" sz="2800" dirty="0">
                <a:solidFill>
                  <a:srgbClr val="252525"/>
                </a:solidFill>
                <a:latin typeface="+mj-lt"/>
              </a:rPr>
              <a:t>to the use of </a:t>
            </a:r>
            <a:r>
              <a:rPr lang="en-US" sz="2800" dirty="0">
                <a:solidFill>
                  <a:srgbClr val="0B0080"/>
                </a:solidFill>
                <a:latin typeface="+mj-lt"/>
                <a:hlinkClick r:id="rId2" tooltip="Cannabis (drug)"/>
              </a:rPr>
              <a:t>cannabis</a:t>
            </a:r>
            <a:r>
              <a:rPr lang="en-US" sz="2800" dirty="0">
                <a:solidFill>
                  <a:srgbClr val="252525"/>
                </a:solidFill>
                <a:latin typeface="+mj-lt"/>
              </a:rPr>
              <a:t> and its constituent </a:t>
            </a:r>
            <a:r>
              <a:rPr lang="en-US" sz="2800" dirty="0">
                <a:solidFill>
                  <a:srgbClr val="0B0080"/>
                </a:solidFill>
                <a:latin typeface="+mj-lt"/>
                <a:hlinkClick r:id="rId3" tooltip="Cannabinoids"/>
              </a:rPr>
              <a:t>cannabinoids</a:t>
            </a:r>
            <a:r>
              <a:rPr lang="en-US" sz="2800" dirty="0">
                <a:solidFill>
                  <a:srgbClr val="252525"/>
                </a:solidFill>
                <a:latin typeface="+mj-lt"/>
              </a:rPr>
              <a:t>, such </a:t>
            </a:r>
            <a:r>
              <a:rPr lang="en-US" sz="2800" dirty="0" smtClean="0">
                <a:latin typeface="+mj-lt"/>
              </a:rPr>
              <a:t>as </a:t>
            </a:r>
            <a:r>
              <a:rPr lang="en-US" sz="2800" dirty="0" smtClean="0">
                <a:solidFill>
                  <a:srgbClr val="0B0080"/>
                </a:solidFill>
                <a:latin typeface="+mj-lt"/>
                <a:hlinkClick r:id="rId4" tooltip="Tetrahydrocannabinol"/>
              </a:rPr>
              <a:t>tetrahydrocannabinol</a:t>
            </a:r>
            <a:r>
              <a:rPr lang="en-US" sz="2800" dirty="0">
                <a:solidFill>
                  <a:srgbClr val="252525"/>
                </a:solidFill>
                <a:latin typeface="+mj-lt"/>
              </a:rPr>
              <a:t> (THC) and </a:t>
            </a:r>
            <a:r>
              <a:rPr lang="en-US" sz="2800" dirty="0">
                <a:solidFill>
                  <a:srgbClr val="0B0080"/>
                </a:solidFill>
                <a:latin typeface="+mj-lt"/>
                <a:hlinkClick r:id="rId5" tooltip="Cannabidiol"/>
              </a:rPr>
              <a:t>cannabidiol</a:t>
            </a:r>
            <a:r>
              <a:rPr lang="en-US" sz="2800" dirty="0">
                <a:solidFill>
                  <a:srgbClr val="252525"/>
                </a:solidFill>
                <a:latin typeface="+mj-lt"/>
              </a:rPr>
              <a:t> (CBD), as medical therapy </a:t>
            </a:r>
            <a:r>
              <a:rPr lang="en-US" sz="2800" dirty="0" smtClean="0">
                <a:solidFill>
                  <a:srgbClr val="252525"/>
                </a:solidFill>
                <a:latin typeface="+mj-lt"/>
              </a:rPr>
              <a:t>to </a:t>
            </a:r>
            <a:r>
              <a:rPr lang="en-US" sz="2800" dirty="0">
                <a:solidFill>
                  <a:srgbClr val="252525"/>
                </a:solidFill>
                <a:latin typeface="+mj-lt"/>
              </a:rPr>
              <a:t>treat disease or alleviate symptoms</a:t>
            </a:r>
            <a:r>
              <a:rPr lang="en-US" sz="2800" dirty="0" smtClean="0">
                <a:solidFill>
                  <a:srgbClr val="252525"/>
                </a:solidFill>
                <a:latin typeface="+mj-lt"/>
              </a:rPr>
              <a:t>.</a:t>
            </a:r>
          </a:p>
          <a:p>
            <a:pPr marL="571500" indent="-571500">
              <a:buClr>
                <a:schemeClr val="accent2"/>
              </a:buClr>
              <a:buFont typeface="Wingdings" panose="05000000000000000000" pitchFamily="2" charset="2"/>
              <a:buChar char="v"/>
            </a:pPr>
            <a:r>
              <a:rPr lang="en-US" sz="2800" dirty="0">
                <a:latin typeface="+mj-lt"/>
              </a:rPr>
              <a:t>Medical cannabis can be administered using a variety of methods, </a:t>
            </a:r>
            <a:r>
              <a:rPr lang="en-US" sz="2800" dirty="0" smtClean="0">
                <a:latin typeface="+mj-lt"/>
              </a:rPr>
              <a:t>including</a:t>
            </a:r>
            <a:r>
              <a:rPr lang="en-US" sz="2800" dirty="0">
                <a:latin typeface="+mj-lt"/>
              </a:rPr>
              <a:t> </a:t>
            </a:r>
            <a:r>
              <a:rPr lang="en-US" sz="2800" dirty="0" smtClean="0">
                <a:latin typeface="+mj-lt"/>
                <a:hlinkClick r:id="rId6" tooltip="Vaporizer (inhalation device)"/>
              </a:rPr>
              <a:t>vaporizing</a:t>
            </a:r>
            <a:r>
              <a:rPr lang="en-US" sz="2800" dirty="0" smtClean="0">
                <a:latin typeface="+mj-lt"/>
              </a:rPr>
              <a:t>,</a:t>
            </a:r>
            <a:r>
              <a:rPr lang="en-US" sz="2800" dirty="0">
                <a:latin typeface="+mj-lt"/>
              </a:rPr>
              <a:t> or smoking dried buds, eating </a:t>
            </a:r>
            <a:r>
              <a:rPr lang="en-US" sz="2800" dirty="0" smtClean="0">
                <a:latin typeface="+mj-lt"/>
              </a:rPr>
              <a:t>infused products, oral sprays, pills, topical creams, and tinctures</a:t>
            </a:r>
            <a:endParaRPr lang="en-US" sz="2800" dirty="0">
              <a:latin typeface="+mj-lt"/>
            </a:endParaRPr>
          </a:p>
        </p:txBody>
      </p:sp>
      <p:sp>
        <p:nvSpPr>
          <p:cNvPr id="5" name="Rectangle 4"/>
          <p:cNvSpPr/>
          <p:nvPr/>
        </p:nvSpPr>
        <p:spPr>
          <a:xfrm>
            <a:off x="0" y="171366"/>
            <a:ext cx="12192000" cy="55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1748" y="1725076"/>
            <a:ext cx="4335018" cy="3554476"/>
          </a:xfrm>
          <a:prstGeom prst="rect">
            <a:avLst/>
          </a:prstGeom>
        </p:spPr>
      </p:pic>
    </p:spTree>
    <p:extLst>
      <p:ext uri="{BB962C8B-B14F-4D97-AF65-F5344CB8AC3E}">
        <p14:creationId xmlns:p14="http://schemas.microsoft.com/office/powerpoint/2010/main" val="722858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4" name="Rectangle 1"/>
          <p:cNvSpPr>
            <a:spLocks noChangeArrowheads="1"/>
          </p:cNvSpPr>
          <p:nvPr/>
        </p:nvSpPr>
        <p:spPr bwMode="auto">
          <a:xfrm>
            <a:off x="1024128" y="1969614"/>
            <a:ext cx="6142736" cy="5189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just" eaLnBrk="1" hangingPunct="1">
              <a:lnSpc>
                <a:spcPct val="90000"/>
              </a:lnSpc>
              <a:spcBef>
                <a:spcPct val="0"/>
              </a:spcBef>
              <a:buClrTx/>
              <a:buSzPct val="150000"/>
              <a:buFontTx/>
              <a:buBlip>
                <a:blip r:embed="rId2"/>
              </a:buBlip>
            </a:pPr>
            <a:r>
              <a:rPr lang="en-US" altLang="en-US" b="1" dirty="0" smtClean="0">
                <a:latin typeface="Tw Cen MT Condensed (Headings)"/>
              </a:rPr>
              <a:t> “Qualified Patient”</a:t>
            </a:r>
          </a:p>
          <a:p>
            <a:pPr algn="just" eaLnBrk="1" hangingPunct="1">
              <a:lnSpc>
                <a:spcPct val="90000"/>
              </a:lnSpc>
              <a:spcBef>
                <a:spcPct val="0"/>
              </a:spcBef>
              <a:buClrTx/>
              <a:buSzPct val="150000"/>
              <a:buFontTx/>
              <a:buBlip>
                <a:blip r:embed="rId2"/>
              </a:buBlip>
            </a:pPr>
            <a:r>
              <a:rPr lang="en-US" altLang="en-US" b="1" dirty="0" smtClean="0">
                <a:latin typeface="Tw Cen MT Condensed (Headings)"/>
              </a:rPr>
              <a:t> “Medical Use”</a:t>
            </a:r>
          </a:p>
          <a:p>
            <a:pPr algn="just">
              <a:lnSpc>
                <a:spcPct val="90000"/>
              </a:lnSpc>
              <a:spcBef>
                <a:spcPct val="0"/>
              </a:spcBef>
              <a:buClrTx/>
              <a:buSzPct val="150000"/>
              <a:buBlip>
                <a:blip r:embed="rId2"/>
              </a:buBlip>
            </a:pPr>
            <a:r>
              <a:rPr lang="en-US" altLang="en-US" b="1" dirty="0" smtClean="0">
                <a:latin typeface="Tw Cen MT Condensed (Headings)"/>
              </a:rPr>
              <a:t> “Cannabinoid Therapy”</a:t>
            </a:r>
          </a:p>
          <a:p>
            <a:pPr algn="just" eaLnBrk="1" hangingPunct="1">
              <a:lnSpc>
                <a:spcPct val="90000"/>
              </a:lnSpc>
              <a:spcBef>
                <a:spcPct val="0"/>
              </a:spcBef>
              <a:buClrTx/>
              <a:buSzPct val="150000"/>
              <a:buFontTx/>
              <a:buBlip>
                <a:blip r:embed="rId2"/>
              </a:buBlip>
            </a:pPr>
            <a:r>
              <a:rPr lang="en-US" altLang="en-US" b="1" dirty="0" smtClean="0">
                <a:latin typeface="Tw Cen MT Condensed (Headings)"/>
              </a:rPr>
              <a:t> “Whole Plant Therapy”</a:t>
            </a:r>
          </a:p>
          <a:p>
            <a:pPr algn="just" eaLnBrk="1" hangingPunct="1">
              <a:lnSpc>
                <a:spcPct val="90000"/>
              </a:lnSpc>
              <a:spcBef>
                <a:spcPct val="0"/>
              </a:spcBef>
              <a:buClrTx/>
              <a:buSzPct val="150000"/>
              <a:buFontTx/>
              <a:buBlip>
                <a:blip r:embed="rId2"/>
              </a:buBlip>
            </a:pPr>
            <a:r>
              <a:rPr lang="en-US" altLang="en-US" b="1" dirty="0" smtClean="0">
                <a:latin typeface="Tw Cen MT Condensed (Headings)"/>
              </a:rPr>
              <a:t> “Dispensing Organization”</a:t>
            </a:r>
          </a:p>
          <a:p>
            <a:pPr eaLnBrk="1" hangingPunct="1">
              <a:lnSpc>
                <a:spcPct val="90000"/>
              </a:lnSpc>
              <a:spcBef>
                <a:spcPct val="0"/>
              </a:spcBef>
              <a:buClrTx/>
              <a:buSzPct val="150000"/>
              <a:buFontTx/>
              <a:buBlip>
                <a:blip r:embed="rId2"/>
              </a:buBlip>
            </a:pPr>
            <a:r>
              <a:rPr lang="en-US" altLang="en-US" b="1" dirty="0" smtClean="0">
                <a:latin typeface="Tw Cen MT Condensed (Headings)"/>
              </a:rPr>
              <a:t> “Compassionate Use 					Registry”</a:t>
            </a:r>
          </a:p>
          <a:p>
            <a:pPr algn="just" eaLnBrk="1" hangingPunct="1">
              <a:lnSpc>
                <a:spcPct val="90000"/>
              </a:lnSpc>
              <a:spcBef>
                <a:spcPct val="0"/>
              </a:spcBef>
              <a:buClrTx/>
              <a:buSzPct val="150000"/>
              <a:buFontTx/>
              <a:buBlip>
                <a:blip r:embed="rId2"/>
              </a:buBlip>
            </a:pPr>
            <a:r>
              <a:rPr lang="en-US" altLang="en-US" b="1" dirty="0" smtClean="0">
                <a:latin typeface="Tw Cen MT Condensed (Headings)"/>
              </a:rPr>
              <a:t> “Physician Ordering”</a:t>
            </a:r>
          </a:p>
          <a:p>
            <a:pPr algn="just" eaLnBrk="1" hangingPunct="1">
              <a:lnSpc>
                <a:spcPct val="90000"/>
              </a:lnSpc>
              <a:spcBef>
                <a:spcPct val="0"/>
              </a:spcBef>
              <a:buClrTx/>
              <a:buSzPct val="150000"/>
              <a:buFontTx/>
              <a:buBlip>
                <a:blip r:embed="rId2"/>
              </a:buBlip>
            </a:pPr>
            <a:r>
              <a:rPr lang="en-US" altLang="en-US" b="1" dirty="0" smtClean="0">
                <a:latin typeface="Tw Cen MT Condensed (Headings)"/>
              </a:rPr>
              <a:t> “Dispensing Region”</a:t>
            </a:r>
          </a:p>
          <a:p>
            <a:pPr algn="just" eaLnBrk="1" hangingPunct="1">
              <a:lnSpc>
                <a:spcPct val="90000"/>
              </a:lnSpc>
              <a:spcBef>
                <a:spcPct val="0"/>
              </a:spcBef>
              <a:buClrTx/>
              <a:buSzPct val="150000"/>
              <a:buFontTx/>
              <a:buBlip>
                <a:blip r:embed="rId2"/>
              </a:buBlip>
            </a:pPr>
            <a:r>
              <a:rPr lang="en-US" altLang="en-US" b="1" dirty="0">
                <a:latin typeface="Tw Cen MT Condensed (Headings)"/>
              </a:rPr>
              <a:t> </a:t>
            </a:r>
            <a:r>
              <a:rPr lang="en-US" altLang="en-US" b="1" dirty="0" smtClean="0">
                <a:latin typeface="Tw Cen MT Condensed (Headings)"/>
              </a:rPr>
              <a:t>“Applicant” = “Nursery”</a:t>
            </a:r>
          </a:p>
          <a:p>
            <a:pPr algn="just" eaLnBrk="1" hangingPunct="1">
              <a:lnSpc>
                <a:spcPct val="90000"/>
              </a:lnSpc>
              <a:spcBef>
                <a:spcPct val="0"/>
              </a:spcBef>
              <a:buClrTx/>
              <a:buSzPct val="150000"/>
              <a:buFontTx/>
              <a:buBlip>
                <a:blip r:embed="rId2"/>
              </a:buBlip>
            </a:pPr>
            <a:endParaRPr lang="en-US" altLang="en-US" sz="2400" b="1" dirty="0" smtClean="0">
              <a:latin typeface="Tw Cen MT Condensed (Headings)"/>
            </a:endParaRPr>
          </a:p>
          <a:p>
            <a:pPr algn="just" eaLnBrk="1" hangingPunct="1">
              <a:lnSpc>
                <a:spcPct val="90000"/>
              </a:lnSpc>
              <a:spcBef>
                <a:spcPct val="0"/>
              </a:spcBef>
              <a:buClrTx/>
              <a:buSzPct val="150000"/>
              <a:buNone/>
            </a:pPr>
            <a:endParaRPr lang="en-US" altLang="en-US" sz="2400" b="1" dirty="0">
              <a:latin typeface="Calibri" panose="020F0502020204030204" pitchFamily="34" charset="0"/>
            </a:endParaRPr>
          </a:p>
        </p:txBody>
      </p:sp>
      <p:sp>
        <p:nvSpPr>
          <p:cNvPr id="6" name="Rectangle 5"/>
          <p:cNvSpPr/>
          <p:nvPr/>
        </p:nvSpPr>
        <p:spPr>
          <a:xfrm>
            <a:off x="0" y="153104"/>
            <a:ext cx="121920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747000" y="1866043"/>
            <a:ext cx="4445000" cy="406666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8116155" y="2084832"/>
            <a:ext cx="3706689" cy="3529890"/>
          </a:xfrm>
          <a:prstGeom prst="rect">
            <a:avLst/>
          </a:prstGeom>
        </p:spPr>
      </p:pic>
    </p:spTree>
    <p:extLst>
      <p:ext uri="{BB962C8B-B14F-4D97-AF65-F5344CB8AC3E}">
        <p14:creationId xmlns:p14="http://schemas.microsoft.com/office/powerpoint/2010/main" val="3073853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568815"/>
            <a:ext cx="9720072" cy="1499616"/>
          </a:xfrm>
        </p:spPr>
        <p:txBody>
          <a:bodyPr/>
          <a:lstStyle/>
          <a:p>
            <a:r>
              <a:rPr lang="en-US" dirty="0" smtClean="0"/>
              <a:t>Uniform controlled substance act</a:t>
            </a:r>
            <a:endParaRPr lang="en-US" dirty="0"/>
          </a:p>
        </p:txBody>
      </p:sp>
      <p:sp>
        <p:nvSpPr>
          <p:cNvPr id="4" name="TextBox 3"/>
          <p:cNvSpPr txBox="1"/>
          <p:nvPr/>
        </p:nvSpPr>
        <p:spPr>
          <a:xfrm>
            <a:off x="460375" y="1750330"/>
            <a:ext cx="7281334" cy="5509200"/>
          </a:xfrm>
          <a:prstGeom prst="rect">
            <a:avLst/>
          </a:prstGeom>
          <a:noFill/>
        </p:spPr>
        <p:txBody>
          <a:bodyPr wrap="square" rtlCol="0">
            <a:spAutoFit/>
          </a:bodyPr>
          <a:lstStyle/>
          <a:p>
            <a:pPr marL="571500" indent="-571500">
              <a:buClr>
                <a:schemeClr val="accent2"/>
              </a:buClr>
              <a:buFont typeface="Wingdings" panose="05000000000000000000" pitchFamily="2" charset="2"/>
              <a:buChar char="v"/>
            </a:pPr>
            <a:r>
              <a:rPr lang="en-US" sz="2400" b="1" dirty="0" smtClean="0"/>
              <a:t>Federal system  </a:t>
            </a:r>
          </a:p>
          <a:p>
            <a:pPr marL="571500" indent="-571500">
              <a:buClr>
                <a:schemeClr val="accent2"/>
              </a:buClr>
              <a:buFont typeface="Wingdings" panose="05000000000000000000" pitchFamily="2" charset="2"/>
              <a:buChar char="v"/>
            </a:pPr>
            <a:r>
              <a:rPr lang="en-US" sz="2400" b="1" dirty="0" smtClean="0"/>
              <a:t>Mirrored by Florida</a:t>
            </a:r>
          </a:p>
          <a:p>
            <a:pPr marL="571500" indent="-571500">
              <a:buClr>
                <a:schemeClr val="accent2"/>
              </a:buClr>
              <a:buFont typeface="Wingdings" panose="05000000000000000000" pitchFamily="2" charset="2"/>
              <a:buChar char="v"/>
            </a:pPr>
            <a:r>
              <a:rPr lang="en-US" sz="2400" b="1" dirty="0"/>
              <a:t>Five Schedules of </a:t>
            </a:r>
            <a:r>
              <a:rPr lang="en-US" sz="2400" b="1" dirty="0" smtClean="0"/>
              <a:t>regulation</a:t>
            </a:r>
          </a:p>
          <a:p>
            <a:pPr marL="1028700" lvl="1" indent="-571500">
              <a:buClr>
                <a:schemeClr val="accent2"/>
              </a:buClr>
              <a:buFont typeface="Wingdings" panose="05000000000000000000" pitchFamily="2" charset="2"/>
              <a:buChar char="v"/>
            </a:pPr>
            <a:r>
              <a:rPr lang="en-US" sz="2400" b="1" dirty="0" smtClean="0"/>
              <a:t>Marijuana Schedule I</a:t>
            </a:r>
          </a:p>
          <a:p>
            <a:pPr marL="1028700" lvl="1" indent="-571500">
              <a:buClr>
                <a:schemeClr val="accent2"/>
              </a:buClr>
              <a:buFont typeface="Wingdings" panose="05000000000000000000" pitchFamily="2" charset="2"/>
              <a:buChar char="v"/>
            </a:pPr>
            <a:r>
              <a:rPr lang="en-US" sz="2400" b="1" dirty="0" smtClean="0"/>
              <a:t>Cocaine Schedule II </a:t>
            </a:r>
          </a:p>
          <a:p>
            <a:pPr marL="571500" indent="-571500">
              <a:buClr>
                <a:schemeClr val="accent2"/>
              </a:buClr>
              <a:buFont typeface="Wingdings" panose="05000000000000000000" pitchFamily="2" charset="2"/>
              <a:buChar char="v"/>
            </a:pPr>
            <a:r>
              <a:rPr lang="en-US" sz="2400" b="1" dirty="0" smtClean="0"/>
              <a:t>Litigation</a:t>
            </a:r>
          </a:p>
          <a:p>
            <a:pPr marL="571500" indent="-571500">
              <a:buClr>
                <a:schemeClr val="accent2"/>
              </a:buClr>
              <a:buFont typeface="Wingdings" panose="05000000000000000000" pitchFamily="2" charset="2"/>
              <a:buChar char="v"/>
            </a:pPr>
            <a:r>
              <a:rPr lang="en-US" sz="2400" b="1" dirty="0" smtClean="0"/>
              <a:t>Taxation </a:t>
            </a:r>
          </a:p>
          <a:p>
            <a:pPr marL="571500" indent="-571500">
              <a:buClr>
                <a:schemeClr val="accent2"/>
              </a:buClr>
              <a:buFont typeface="Wingdings" panose="05000000000000000000" pitchFamily="2" charset="2"/>
              <a:buChar char="v"/>
            </a:pPr>
            <a:r>
              <a:rPr lang="en-US" sz="2400" b="1" dirty="0" smtClean="0"/>
              <a:t>Incarceration</a:t>
            </a:r>
          </a:p>
          <a:p>
            <a:pPr marL="571500" indent="-571500">
              <a:buClr>
                <a:schemeClr val="accent2"/>
              </a:buClr>
              <a:buFont typeface="Wingdings" panose="05000000000000000000" pitchFamily="2" charset="2"/>
              <a:buChar char="v"/>
            </a:pPr>
            <a:r>
              <a:rPr lang="en-US" sz="2400" b="1" dirty="0" smtClean="0"/>
              <a:t>Insurance </a:t>
            </a:r>
          </a:p>
          <a:p>
            <a:pPr marL="571500" indent="-571500">
              <a:buClr>
                <a:schemeClr val="accent2"/>
              </a:buClr>
              <a:buFont typeface="Wingdings" panose="05000000000000000000" pitchFamily="2" charset="2"/>
              <a:buChar char="v"/>
            </a:pPr>
            <a:r>
              <a:rPr lang="en-US" sz="2400" b="1" dirty="0" smtClean="0"/>
              <a:t>Banking </a:t>
            </a:r>
          </a:p>
          <a:p>
            <a:pPr marL="571500" indent="-571500">
              <a:buClr>
                <a:schemeClr val="accent2"/>
              </a:buClr>
              <a:buFont typeface="Wingdings" panose="05000000000000000000" pitchFamily="2" charset="2"/>
              <a:buChar char="v"/>
            </a:pPr>
            <a:r>
              <a:rPr lang="en-US" sz="2400" b="1" dirty="0" smtClean="0"/>
              <a:t>Loans  </a:t>
            </a:r>
          </a:p>
          <a:p>
            <a:pPr marL="571500" indent="-571500">
              <a:buClr>
                <a:schemeClr val="accent2"/>
              </a:buClr>
              <a:buFont typeface="Wingdings" panose="05000000000000000000" pitchFamily="2" charset="2"/>
              <a:buChar char="v"/>
            </a:pPr>
            <a:r>
              <a:rPr lang="en-US" sz="2400" b="1" dirty="0" smtClean="0"/>
              <a:t>Research</a:t>
            </a:r>
          </a:p>
          <a:p>
            <a:pPr marL="571500" indent="-571500">
              <a:buClr>
                <a:schemeClr val="accent2"/>
              </a:buClr>
              <a:buFont typeface="Wingdings" panose="05000000000000000000" pitchFamily="2" charset="2"/>
              <a:buChar char="v"/>
            </a:pPr>
            <a:r>
              <a:rPr lang="en-US" sz="2400" b="1" dirty="0" smtClean="0"/>
              <a:t>DEA raids and intimidation </a:t>
            </a:r>
          </a:p>
          <a:p>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8500"/>
          </a:xfrm>
          <a:prstGeom prst="rect">
            <a:avLst/>
          </a:prstGeom>
        </p:spPr>
      </p:pic>
      <p:sp>
        <p:nvSpPr>
          <p:cNvPr id="3" name="AutoShape 2" descr="Image result for controlled substance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6400801" y="1949899"/>
            <a:ext cx="5537200" cy="3625400"/>
          </a:xfrm>
          <a:prstGeom prst="rect">
            <a:avLst/>
          </a:prstGeom>
        </p:spPr>
      </p:pic>
    </p:spTree>
    <p:extLst>
      <p:ext uri="{BB962C8B-B14F-4D97-AF65-F5344CB8AC3E}">
        <p14:creationId xmlns:p14="http://schemas.microsoft.com/office/powerpoint/2010/main" val="540768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568815"/>
            <a:ext cx="9720072" cy="1499616"/>
          </a:xfrm>
        </p:spPr>
        <p:txBody>
          <a:bodyPr/>
          <a:lstStyle/>
          <a:p>
            <a:r>
              <a:rPr lang="en-US" dirty="0" smtClean="0"/>
              <a:t>Federal response to state legalization </a:t>
            </a:r>
            <a:endParaRPr lang="en-US" dirty="0"/>
          </a:p>
        </p:txBody>
      </p:sp>
      <p:sp>
        <p:nvSpPr>
          <p:cNvPr id="4" name="TextBox 3"/>
          <p:cNvSpPr txBox="1"/>
          <p:nvPr/>
        </p:nvSpPr>
        <p:spPr>
          <a:xfrm>
            <a:off x="688975" y="1667353"/>
            <a:ext cx="6867525" cy="4647426"/>
          </a:xfrm>
          <a:prstGeom prst="rect">
            <a:avLst/>
          </a:prstGeom>
          <a:noFill/>
        </p:spPr>
        <p:txBody>
          <a:bodyPr wrap="square" rtlCol="0">
            <a:spAutoFit/>
          </a:bodyPr>
          <a:lstStyle/>
          <a:p>
            <a:pPr marL="457200" indent="-457200">
              <a:buClr>
                <a:schemeClr val="accent2"/>
              </a:buClr>
              <a:buFont typeface="Wingdings" panose="05000000000000000000" pitchFamily="2" charset="2"/>
              <a:buChar char="v"/>
            </a:pPr>
            <a:r>
              <a:rPr lang="en-US" sz="3200" b="1" dirty="0" smtClean="0"/>
              <a:t>“Ogden Memo” </a:t>
            </a:r>
            <a:r>
              <a:rPr lang="en-US" sz="3200" dirty="0" smtClean="0"/>
              <a:t>(2009) DOJ </a:t>
            </a:r>
            <a:r>
              <a:rPr lang="en-US" sz="3200" dirty="0"/>
              <a:t>should not focus </a:t>
            </a:r>
            <a:r>
              <a:rPr lang="en-US" sz="3200" dirty="0" smtClean="0"/>
              <a:t>on </a:t>
            </a:r>
            <a:r>
              <a:rPr lang="en-US" sz="3200" dirty="0"/>
              <a:t>individuals </a:t>
            </a:r>
            <a:r>
              <a:rPr lang="en-US" sz="3200" dirty="0" smtClean="0"/>
              <a:t>in compliance </a:t>
            </a:r>
            <a:r>
              <a:rPr lang="en-US" sz="3200" dirty="0"/>
              <a:t>with existing state </a:t>
            </a:r>
            <a:r>
              <a:rPr lang="en-US" sz="3200" dirty="0" smtClean="0"/>
              <a:t>MMJ</a:t>
            </a:r>
            <a:endParaRPr lang="en-US" sz="3200" b="1" dirty="0" smtClean="0"/>
          </a:p>
          <a:p>
            <a:pPr marL="457200" indent="-457200">
              <a:buClr>
                <a:schemeClr val="accent2"/>
              </a:buClr>
              <a:buFont typeface="Wingdings" panose="05000000000000000000" pitchFamily="2" charset="2"/>
              <a:buChar char="v"/>
            </a:pPr>
            <a:r>
              <a:rPr lang="en-US" sz="3200" b="1" dirty="0" smtClean="0"/>
              <a:t>“Cole” Amendment </a:t>
            </a:r>
            <a:r>
              <a:rPr lang="en-US" sz="3200" dirty="0" smtClean="0"/>
              <a:t>(2011) Violation of fed money laundering and banking; (2013) While illegal under CSA, DOJ will only focus on </a:t>
            </a:r>
            <a:r>
              <a:rPr lang="en-US" sz="3200" dirty="0"/>
              <a:t>“most significant </a:t>
            </a:r>
            <a:r>
              <a:rPr lang="en-US" sz="3200" dirty="0" smtClean="0"/>
              <a:t>threats”</a:t>
            </a:r>
          </a:p>
          <a:p>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4267"/>
            <a:ext cx="12192000" cy="1081024"/>
          </a:xfrm>
          <a:prstGeom prst="rect">
            <a:avLst/>
          </a:prstGeom>
        </p:spPr>
      </p:pic>
      <p:sp>
        <p:nvSpPr>
          <p:cNvPr id="3" name="AutoShape 2" descr="Image result for controlled substance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Image result for dea marijua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stretch>
            <a:fillRect/>
          </a:stretch>
        </p:blipFill>
        <p:spPr>
          <a:xfrm>
            <a:off x="7556500" y="1870074"/>
            <a:ext cx="4305299" cy="3400425"/>
          </a:xfrm>
          <a:prstGeom prst="rect">
            <a:avLst/>
          </a:prstGeom>
        </p:spPr>
      </p:pic>
    </p:spTree>
    <p:extLst>
      <p:ext uri="{BB962C8B-B14F-4D97-AF65-F5344CB8AC3E}">
        <p14:creationId xmlns:p14="http://schemas.microsoft.com/office/powerpoint/2010/main" val="3119970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568815"/>
            <a:ext cx="9720072" cy="1499616"/>
          </a:xfrm>
        </p:spPr>
        <p:txBody>
          <a:bodyPr/>
          <a:lstStyle/>
          <a:p>
            <a:r>
              <a:rPr lang="en-US" dirty="0" smtClean="0"/>
              <a:t>Federal response to </a:t>
            </a:r>
            <a:r>
              <a:rPr lang="en-US" dirty="0" err="1" smtClean="0"/>
              <a:t>stateS</a:t>
            </a:r>
            <a:r>
              <a:rPr lang="en-US" dirty="0" smtClean="0"/>
              <a:t> (2015) </a:t>
            </a:r>
            <a:endParaRPr lang="en-US" dirty="0"/>
          </a:p>
        </p:txBody>
      </p:sp>
      <p:sp>
        <p:nvSpPr>
          <p:cNvPr id="4" name="TextBox 3"/>
          <p:cNvSpPr txBox="1"/>
          <p:nvPr/>
        </p:nvSpPr>
        <p:spPr>
          <a:xfrm>
            <a:off x="688975" y="1667353"/>
            <a:ext cx="6867525" cy="3170099"/>
          </a:xfrm>
          <a:prstGeom prst="rect">
            <a:avLst/>
          </a:prstGeom>
          <a:noFill/>
        </p:spPr>
        <p:txBody>
          <a:bodyPr wrap="square" rtlCol="0">
            <a:spAutoFit/>
          </a:bodyPr>
          <a:lstStyle/>
          <a:p>
            <a:pPr marL="457200" indent="-457200">
              <a:buClr>
                <a:schemeClr val="accent2"/>
              </a:buClr>
              <a:buFont typeface="Wingdings" panose="05000000000000000000" pitchFamily="2" charset="2"/>
              <a:buChar char="v"/>
            </a:pPr>
            <a:endParaRPr lang="en-US" sz="3200" b="1" dirty="0" smtClean="0"/>
          </a:p>
          <a:p>
            <a:pPr marL="457200" indent="-457200">
              <a:buClr>
                <a:schemeClr val="accent2"/>
              </a:buClr>
              <a:buFont typeface="Wingdings" panose="05000000000000000000" pitchFamily="2" charset="2"/>
              <a:buChar char="v"/>
            </a:pPr>
            <a:r>
              <a:rPr lang="en-US" sz="3200" b="1" dirty="0" smtClean="0"/>
              <a:t>$1.1 trillion federal funding bill </a:t>
            </a:r>
            <a:r>
              <a:rPr lang="en-US" sz="3200" b="1" dirty="0"/>
              <a:t>prohibits </a:t>
            </a:r>
            <a:r>
              <a:rPr lang="en-US" sz="3200" b="1" dirty="0" smtClean="0"/>
              <a:t>DOJ from </a:t>
            </a:r>
            <a:r>
              <a:rPr lang="en-US" sz="3200" b="1" dirty="0"/>
              <a:t>using funds to go after state-legal </a:t>
            </a:r>
            <a:r>
              <a:rPr lang="en-US" sz="3200" b="1" dirty="0" smtClean="0"/>
              <a:t>cannabis programs, </a:t>
            </a:r>
            <a:r>
              <a:rPr lang="en-US" sz="3200" b="1" dirty="0"/>
              <a:t>including </a:t>
            </a:r>
            <a:r>
              <a:rPr lang="en-US" sz="3200" b="1" dirty="0" smtClean="0"/>
              <a:t>Florida.</a:t>
            </a:r>
            <a:endParaRPr lang="en-US" sz="3200" b="1" dirty="0"/>
          </a:p>
          <a:p>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4267"/>
            <a:ext cx="12192000" cy="1081024"/>
          </a:xfrm>
          <a:prstGeom prst="rect">
            <a:avLst/>
          </a:prstGeom>
        </p:spPr>
      </p:pic>
      <p:sp>
        <p:nvSpPr>
          <p:cNvPr id="3" name="AutoShape 2" descr="Image result for controlled substance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Image result for dea marijua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stretch>
            <a:fillRect/>
          </a:stretch>
        </p:blipFill>
        <p:spPr>
          <a:xfrm>
            <a:off x="7556500" y="1870074"/>
            <a:ext cx="4305299" cy="3400425"/>
          </a:xfrm>
          <a:prstGeom prst="rect">
            <a:avLst/>
          </a:prstGeom>
        </p:spPr>
      </p:pic>
    </p:spTree>
    <p:extLst>
      <p:ext uri="{BB962C8B-B14F-4D97-AF65-F5344CB8AC3E}">
        <p14:creationId xmlns:p14="http://schemas.microsoft.com/office/powerpoint/2010/main" val="1874053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2B9B832C7C94781EECB9A4BADBAF6" ma:contentTypeVersion="0" ma:contentTypeDescription="Create a new document." ma:contentTypeScope="" ma:versionID="0938bd44f482b4066278475389d92a1b">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417859-C4EA-478B-A724-705010693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B8C294D-C286-40FD-8670-327B4A9827E8}">
  <ds:schemaRefs>
    <ds:schemaRef ds:uri="http://schemas.microsoft.com/sharepoint/v3/contenttype/forms"/>
  </ds:schemaRefs>
</ds:datastoreItem>
</file>

<file path=customXml/itemProps3.xml><?xml version="1.0" encoding="utf-8"?>
<ds:datastoreItem xmlns:ds="http://schemas.openxmlformats.org/officeDocument/2006/customXml" ds:itemID="{DB84CE2E-C8A4-4665-8C72-924DEB2DB9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1336</TotalTime>
  <Words>1431</Words>
  <Application>Microsoft Office PowerPoint</Application>
  <PresentationFormat>Widescreen</PresentationFormat>
  <Paragraphs>208</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Segoe UI Symbol</vt:lpstr>
      <vt:lpstr>Tahoma</vt:lpstr>
      <vt:lpstr>Tw Cen MT</vt:lpstr>
      <vt:lpstr>Tw Cen MT Condensed</vt:lpstr>
      <vt:lpstr>Tw Cen MT Condensed (Headings)</vt:lpstr>
      <vt:lpstr>Wingdings</vt:lpstr>
      <vt:lpstr>Wingdings 3</vt:lpstr>
      <vt:lpstr>Integral</vt:lpstr>
      <vt:lpstr>Mediating in Uncharted Waters: Medical Marijuana </vt:lpstr>
      <vt:lpstr>Bill wohlsifer, Esq. attorney &amp; mediator</vt:lpstr>
      <vt:lpstr>Marijuana</vt:lpstr>
      <vt:lpstr>MARIJUANA v. cannabis</vt:lpstr>
      <vt:lpstr>Medical Cannabis</vt:lpstr>
      <vt:lpstr>Important terms</vt:lpstr>
      <vt:lpstr>Uniform controlled substance act</vt:lpstr>
      <vt:lpstr>Federal response to state legalization </vt:lpstr>
      <vt:lpstr>Federal response to stateS (2015) </vt:lpstr>
      <vt:lpstr>Florida: Introduction</vt:lpstr>
      <vt:lpstr>Florida Cannabis Bills (2013 &amp; 2014) Cathy Jordan Medical Cannabis Act   </vt:lpstr>
      <vt:lpstr>Federal Cannabis Bills (2015) </vt:lpstr>
      <vt:lpstr>Florida Cannabis Bills (2015) </vt:lpstr>
      <vt:lpstr>Florida Cannabis Bills (2015), contd.</vt:lpstr>
      <vt:lpstr>RECREATIONAL MARIJUANA </vt:lpstr>
      <vt:lpstr>“Charlotte’s web”</vt:lpstr>
      <vt:lpstr>Florida’s cbd law</vt:lpstr>
      <vt:lpstr>PowerPoint Presentation</vt:lpstr>
      <vt:lpstr>DOH Office of compassionate use rule making</vt:lpstr>
      <vt:lpstr>Compassionate Use Registry</vt:lpstr>
      <vt:lpstr>Compassionate Use Registry</vt:lpstr>
      <vt:lpstr>Florida Patient’s Bill of Rights –  381.026(4)(d)(3), FS </vt:lpstr>
      <vt:lpstr>United for care/PUFMM – 2016 (68,315 Signatures to get Supreme court review; 683,149 to make ballot)</vt:lpstr>
      <vt:lpstr>Mediation: Starting with the Seedlings</vt:lpstr>
      <vt:lpstr>Agricultural Perspective – tax Exempt as AN ag Product?  Statute 212.08(5)(A), FS</vt:lpstr>
      <vt:lpstr>Tax Disputes</vt:lpstr>
      <vt:lpstr>Bill wohlsifer, Esq. attorney &amp; mediator Copyright © 2015  William R. Wohlsifer, 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Uncharted Waters</dc:title>
  <dc:creator>Bill Wohlsifer</dc:creator>
  <cp:lastModifiedBy>Bill Wohlsifer</cp:lastModifiedBy>
  <cp:revision>118</cp:revision>
  <cp:lastPrinted>2015-07-29T19:34:20Z</cp:lastPrinted>
  <dcterms:created xsi:type="dcterms:W3CDTF">2015-05-27T19:21:35Z</dcterms:created>
  <dcterms:modified xsi:type="dcterms:W3CDTF">2015-08-03T21:26:46Z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0x010100EE92B9B832C7C94781EECB9A4BADBAF6</vt:lpwstr>
  </property>
</Properties>
</file>